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aleway"/>
      <p:regular r:id="rId14"/>
      <p:bold r:id="rId15"/>
      <p:italic r:id="rId16"/>
      <p:boldItalic r:id="rId17"/>
    </p:embeddedFont>
    <p:embeddedFont>
      <p:font typeface="Caveat"/>
      <p:regular r:id="rId18"/>
      <p:bold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7.xml"/><Relationship Id="rId22" Type="http://schemas.openxmlformats.org/officeDocument/2006/relationships/font" Target="fonts/Lato-italic.fntdata"/><Relationship Id="rId10" Type="http://schemas.openxmlformats.org/officeDocument/2006/relationships/slide" Target="slides/slide6.xml"/><Relationship Id="rId21" Type="http://schemas.openxmlformats.org/officeDocument/2006/relationships/font" Target="fonts/Lat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slide" Target="slides/slide1.xml"/><Relationship Id="rId19" Type="http://schemas.openxmlformats.org/officeDocument/2006/relationships/font" Target="fonts/Caveat-bold.fntdata"/><Relationship Id="rId6" Type="http://schemas.openxmlformats.org/officeDocument/2006/relationships/slide" Target="slides/slide2.xml"/><Relationship Id="rId18" Type="http://schemas.openxmlformats.org/officeDocument/2006/relationships/font" Target="fonts/Cavea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606826ce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06826ce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606826ce9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06826ce9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606826ce9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06826ce9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606826ce9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06826ce9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606826ce9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06826ce9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4772059e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772059e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477a0623d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77a0623d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606826ce9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06826ce9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hyperlink" Target="https://pixabay.com/" TargetMode="External"/><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exels.com/" TargetMode="External"/><Relationship Id="rId4" Type="http://schemas.openxmlformats.org/officeDocument/2006/relationships/hyperlink" Target="https://pixabay.com/" TargetMode="External"/><Relationship Id="rId11" Type="http://schemas.openxmlformats.org/officeDocument/2006/relationships/image" Target="../media/image6.png"/><Relationship Id="rId10" Type="http://schemas.openxmlformats.org/officeDocument/2006/relationships/image" Target="../media/image3.png"/><Relationship Id="rId12" Type="http://schemas.openxmlformats.org/officeDocument/2006/relationships/image" Target="../media/image5.png"/><Relationship Id="rId9" Type="http://schemas.openxmlformats.org/officeDocument/2006/relationships/hyperlink" Target="https://prezi.com/" TargetMode="External"/><Relationship Id="rId5" Type="http://schemas.openxmlformats.org/officeDocument/2006/relationships/hyperlink" Target="https://www.freeimages.com/" TargetMode="External"/><Relationship Id="rId6" Type="http://schemas.openxmlformats.org/officeDocument/2006/relationships/hyperlink" Target="https://www.google.com/slides/about/" TargetMode="External"/><Relationship Id="rId7" Type="http://schemas.openxmlformats.org/officeDocument/2006/relationships/hyperlink" Target="https://www.emaze.com/" TargetMode="External"/><Relationship Id="rId8" Type="http://schemas.openxmlformats.org/officeDocument/2006/relationships/hyperlink" Target="https://www.canva.com/create/presentat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hyperlink" Target="https://designroast.org/places-find-free-commercial-use-fon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t" sz="2400"/>
              <a:t>When to use slides with your oral presentation?</a:t>
            </a:r>
            <a:endParaRPr sz="2400"/>
          </a:p>
          <a:p>
            <a:pPr indent="0" lvl="0" marL="0" rtl="0" algn="l">
              <a:spcBef>
                <a:spcPts val="0"/>
              </a:spcBef>
              <a:spcAft>
                <a:spcPts val="0"/>
              </a:spcAft>
              <a:buNone/>
            </a:pPr>
            <a:r>
              <a:t/>
            </a:r>
            <a:endParaRPr sz="2400"/>
          </a:p>
        </p:txBody>
      </p:sp>
      <p:sp>
        <p:nvSpPr>
          <p:cNvPr id="78" name="Google Shape;78;p1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b="1" lang="et" sz="1400">
                <a:latin typeface="Arial"/>
                <a:ea typeface="Arial"/>
                <a:cs typeface="Arial"/>
                <a:sym typeface="Arial"/>
              </a:rPr>
              <a:t>When you want to put emphasis on certain aspects of your presentation.</a:t>
            </a:r>
            <a:r>
              <a:rPr lang="et" sz="1400">
                <a:latin typeface="Arial"/>
                <a:ea typeface="Arial"/>
                <a:cs typeface="Arial"/>
                <a:sym typeface="Arial"/>
              </a:rPr>
              <a:t> These keywords or main pieces of information should be the focus of your slides – don’t write down everything, just the keywords or the most important information.</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When you have good images that show your ideas or products.</a:t>
            </a:r>
            <a:r>
              <a:rPr lang="et" sz="1400">
                <a:latin typeface="Arial"/>
                <a:ea typeface="Arial"/>
                <a:cs typeface="Arial"/>
                <a:sym typeface="Arial"/>
              </a:rPr>
              <a:t> If your slides are only full of text, they might be boring to look at.</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When you want your audience to have time to look at certain pieces of visual information.</a:t>
            </a:r>
            <a:r>
              <a:rPr lang="et" sz="1400">
                <a:latin typeface="Arial"/>
                <a:ea typeface="Arial"/>
                <a:cs typeface="Arial"/>
                <a:sym typeface="Arial"/>
              </a:rPr>
              <a:t> A good photo, chart or a graph could say much more than you could say in your speech.</a:t>
            </a:r>
            <a:endParaRPr sz="1400">
              <a:latin typeface="Arial"/>
              <a:ea typeface="Arial"/>
              <a:cs typeface="Arial"/>
              <a:sym typeface="Arial"/>
            </a:endParaRPr>
          </a:p>
          <a:p>
            <a:pPr indent="0" lvl="0" marL="0" rtl="0" algn="l">
              <a:spcBef>
                <a:spcPts val="0"/>
              </a:spcBef>
              <a:spcAft>
                <a:spcPts val="1600"/>
              </a:spcAft>
              <a:buNone/>
            </a:pPr>
            <a:r>
              <a:t/>
            </a:r>
            <a:endParaRPr/>
          </a:p>
        </p:txBody>
      </p:sp>
      <p:pic>
        <p:nvPicPr>
          <p:cNvPr id="79" name="Google Shape;79;p14"/>
          <p:cNvPicPr preferRelativeResize="0"/>
          <p:nvPr/>
        </p:nvPicPr>
        <p:blipFill>
          <a:blip r:embed="rId3">
            <a:alphaModFix/>
          </a:blip>
          <a:stretch>
            <a:fillRect/>
          </a:stretch>
        </p:blipFill>
        <p:spPr>
          <a:xfrm>
            <a:off x="0" y="326125"/>
            <a:ext cx="2301447" cy="1381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2400"/>
              <a:t>Tips for preparing slides: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85" name="Google Shape;85;p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b="1" lang="et" sz="1400">
                <a:latin typeface="Arial"/>
                <a:ea typeface="Arial"/>
                <a:cs typeface="Arial"/>
                <a:sym typeface="Arial"/>
              </a:rPr>
              <a:t>Keep your slides clean and simple:</a:t>
            </a:r>
            <a:r>
              <a:rPr lang="et" sz="1400">
                <a:latin typeface="Arial"/>
                <a:ea typeface="Arial"/>
                <a:cs typeface="Arial"/>
                <a:sym typeface="Arial"/>
              </a:rPr>
              <a:t> use bullet points or arrows to list different pieces of information, but don’t put too much text on one slide. More than 5 sentences might be too much.</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Group information on the slides to match your oral presentation.</a:t>
            </a:r>
            <a:r>
              <a:rPr lang="et" sz="1400">
                <a:latin typeface="Arial"/>
                <a:ea typeface="Arial"/>
                <a:cs typeface="Arial"/>
                <a:sym typeface="Arial"/>
              </a:rPr>
              <a:t> Make sure that when you change the slide, it is a good place in your oral presentation to make the swap. A good place to change the slide is at the end of one topic, after a rhetoric question to the audience or just before answering a question you posed.</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Everything that is visible should also match your speech. </a:t>
            </a:r>
            <a:r>
              <a:rPr lang="et" sz="1400">
                <a:latin typeface="Arial"/>
                <a:ea typeface="Arial"/>
                <a:cs typeface="Arial"/>
                <a:sym typeface="Arial"/>
              </a:rPr>
              <a:t>Make sure you mostly reference the slide you are on, not the previous slide or something from the beginning of your presentation.</a:t>
            </a:r>
            <a:endParaRPr sz="1400">
              <a:latin typeface="Arial"/>
              <a:ea typeface="Arial"/>
              <a:cs typeface="Arial"/>
              <a:sym typeface="Arial"/>
            </a:endParaRPr>
          </a:p>
          <a:p>
            <a:pPr indent="0" lvl="0" marL="0" rtl="0" algn="l">
              <a:spcBef>
                <a:spcPts val="0"/>
              </a:spcBef>
              <a:spcAft>
                <a:spcPts val="1600"/>
              </a:spcAft>
              <a:buNone/>
            </a:pPr>
            <a:r>
              <a:t/>
            </a:r>
            <a:endParaRPr/>
          </a:p>
        </p:txBody>
      </p:sp>
      <p:pic>
        <p:nvPicPr>
          <p:cNvPr id="86" name="Google Shape;86;p15"/>
          <p:cNvPicPr preferRelativeResize="0"/>
          <p:nvPr/>
        </p:nvPicPr>
        <p:blipFill>
          <a:blip r:embed="rId3">
            <a:alphaModFix/>
          </a:blip>
          <a:stretch>
            <a:fillRect/>
          </a:stretch>
        </p:blipFill>
        <p:spPr>
          <a:xfrm>
            <a:off x="0" y="326125"/>
            <a:ext cx="2301447" cy="1381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6"/>
          <p:cNvPicPr preferRelativeResize="0"/>
          <p:nvPr/>
        </p:nvPicPr>
        <p:blipFill>
          <a:blip r:embed="rId3">
            <a:alphaModFix/>
          </a:blip>
          <a:stretch>
            <a:fillRect/>
          </a:stretch>
        </p:blipFill>
        <p:spPr>
          <a:xfrm>
            <a:off x="73550" y="1453600"/>
            <a:ext cx="3426274" cy="2569702"/>
          </a:xfrm>
          <a:prstGeom prst="rect">
            <a:avLst/>
          </a:prstGeom>
          <a:noFill/>
          <a:ln>
            <a:noFill/>
          </a:ln>
        </p:spPr>
      </p:pic>
      <p:sp>
        <p:nvSpPr>
          <p:cNvPr id="92" name="Google Shape;92;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2400"/>
              <a:t>Tips for preparing slides: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93" name="Google Shape;93;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b="1" lang="et" sz="1400">
                <a:latin typeface="Arial"/>
                <a:ea typeface="Arial"/>
                <a:cs typeface="Arial"/>
                <a:sym typeface="Arial"/>
              </a:rPr>
              <a:t>Repeat the title </a:t>
            </a:r>
            <a:r>
              <a:rPr lang="et" sz="1400">
                <a:latin typeface="Arial"/>
                <a:ea typeface="Arial"/>
                <a:cs typeface="Arial"/>
                <a:sym typeface="Arial"/>
              </a:rPr>
              <a:t>w</a:t>
            </a:r>
            <a:r>
              <a:rPr lang="et" sz="1400">
                <a:latin typeface="Arial"/>
                <a:ea typeface="Arial"/>
                <a:cs typeface="Arial"/>
                <a:sym typeface="Arial"/>
              </a:rPr>
              <a:t>hen you have a list or a topic that spans more than one slide</a:t>
            </a:r>
            <a:r>
              <a:rPr lang="et" sz="1400">
                <a:latin typeface="Arial"/>
                <a:ea typeface="Arial"/>
                <a:cs typeface="Arial"/>
                <a:sym typeface="Arial"/>
              </a:rPr>
              <a:t> to make sure that the audience knows that it’s still the same topic.</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Use bold to emphasise</a:t>
            </a:r>
            <a:r>
              <a:rPr lang="et" sz="1400">
                <a:latin typeface="Arial"/>
                <a:ea typeface="Arial"/>
                <a:cs typeface="Arial"/>
                <a:sym typeface="Arial"/>
              </a:rPr>
              <a:t> the most important part of the paragraph or sentence.</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Use only those images that support your oral presentation.</a:t>
            </a:r>
            <a:r>
              <a:rPr lang="et" sz="1400">
                <a:latin typeface="Arial"/>
                <a:ea typeface="Arial"/>
                <a:cs typeface="Arial"/>
                <a:sym typeface="Arial"/>
              </a:rPr>
              <a:t> For example, a great source for images that you can freely use is </a:t>
            </a:r>
            <a:r>
              <a:rPr lang="et" sz="1400" u="sng">
                <a:solidFill>
                  <a:schemeClr val="hlink"/>
                </a:solidFill>
                <a:latin typeface="Arial"/>
                <a:ea typeface="Arial"/>
                <a:cs typeface="Arial"/>
                <a:sym typeface="Arial"/>
                <a:hlinkClick r:id="rId4"/>
              </a:rPr>
              <a:t>https://pixabay.com/</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Don’t use too many images on one slide.</a:t>
            </a:r>
            <a:r>
              <a:rPr lang="et" sz="1400">
                <a:latin typeface="Arial"/>
                <a:ea typeface="Arial"/>
                <a:cs typeface="Arial"/>
                <a:sym typeface="Arial"/>
              </a:rPr>
              <a:t> Usually one or two is enough. Choose the one or ones that support your oral presentation the most.</a:t>
            </a:r>
            <a:endParaRPr sz="1400">
              <a:latin typeface="Arial"/>
              <a:ea typeface="Arial"/>
              <a:cs typeface="Arial"/>
              <a:sym typeface="Arial"/>
            </a:endParaRPr>
          </a:p>
          <a:p>
            <a:pPr indent="0" lvl="0" marL="0" rtl="0" algn="l">
              <a:spcBef>
                <a:spcPts val="0"/>
              </a:spcBef>
              <a:spcAft>
                <a:spcPts val="1600"/>
              </a:spcAft>
              <a:buNone/>
            </a:pPr>
            <a:r>
              <a:t/>
            </a:r>
            <a:endParaRPr/>
          </a:p>
        </p:txBody>
      </p:sp>
      <p:pic>
        <p:nvPicPr>
          <p:cNvPr id="94" name="Google Shape;94;p16"/>
          <p:cNvPicPr preferRelativeResize="0"/>
          <p:nvPr/>
        </p:nvPicPr>
        <p:blipFill>
          <a:blip r:embed="rId5">
            <a:alphaModFix/>
          </a:blip>
          <a:stretch>
            <a:fillRect/>
          </a:stretch>
        </p:blipFill>
        <p:spPr>
          <a:xfrm>
            <a:off x="4775" y="1364636"/>
            <a:ext cx="2626425" cy="256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2400"/>
              <a:t>Tips for preparing slides: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00" name="Google Shape;100;p1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b="1" lang="et" sz="1400">
                <a:latin typeface="Arial"/>
                <a:ea typeface="Arial"/>
                <a:cs typeface="Arial"/>
                <a:sym typeface="Arial"/>
              </a:rPr>
              <a:t>Don´t make images too small or too big.</a:t>
            </a:r>
            <a:r>
              <a:rPr lang="et" sz="1400">
                <a:latin typeface="Arial"/>
                <a:ea typeface="Arial"/>
                <a:cs typeface="Arial"/>
                <a:sym typeface="Arial"/>
              </a:rPr>
              <a:t> An exception to the latter is a slide that only consist of one image – a slide like this could be a good way to start a presentation or end a presentation. It draws attention and makes sure that the audience will listen to your carefully to find out how this image represents what you’re talking about.</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Make sure your slides are visually coherent</a:t>
            </a:r>
            <a:r>
              <a:rPr lang="et" sz="1400">
                <a:latin typeface="Arial"/>
                <a:ea typeface="Arial"/>
                <a:cs typeface="Arial"/>
                <a:sym typeface="Arial"/>
              </a:rPr>
              <a:t> and look similar in style: use the same colors, the same font, same type of bullet points, similar placement for images and make sure your titles are in the same place on every slide. You can use premade templates to make sure you stick to a style. </a:t>
            </a:r>
            <a:endParaRPr sz="1400">
              <a:latin typeface="Arial"/>
              <a:ea typeface="Arial"/>
              <a:cs typeface="Arial"/>
              <a:sym typeface="Arial"/>
            </a:endParaRPr>
          </a:p>
          <a:p>
            <a:pPr indent="0" lvl="0" marL="0" rtl="0" algn="l">
              <a:spcBef>
                <a:spcPts val="0"/>
              </a:spcBef>
              <a:spcAft>
                <a:spcPts val="1600"/>
              </a:spcAft>
              <a:buNone/>
            </a:pPr>
            <a:r>
              <a:t/>
            </a:r>
            <a:endParaRPr/>
          </a:p>
        </p:txBody>
      </p:sp>
      <p:pic>
        <p:nvPicPr>
          <p:cNvPr id="101" name="Google Shape;101;p17"/>
          <p:cNvPicPr preferRelativeResize="0"/>
          <p:nvPr/>
        </p:nvPicPr>
        <p:blipFill>
          <a:blip r:embed="rId3">
            <a:alphaModFix/>
          </a:blip>
          <a:stretch>
            <a:fillRect/>
          </a:stretch>
        </p:blipFill>
        <p:spPr>
          <a:xfrm>
            <a:off x="885150" y="1748175"/>
            <a:ext cx="1054125" cy="1756875"/>
          </a:xfrm>
          <a:prstGeom prst="rect">
            <a:avLst/>
          </a:prstGeom>
          <a:noFill/>
          <a:ln>
            <a:noFill/>
          </a:ln>
        </p:spPr>
      </p:pic>
      <p:pic>
        <p:nvPicPr>
          <p:cNvPr id="102" name="Google Shape;102;p17"/>
          <p:cNvPicPr preferRelativeResize="0"/>
          <p:nvPr/>
        </p:nvPicPr>
        <p:blipFill>
          <a:blip r:embed="rId4">
            <a:alphaModFix/>
          </a:blip>
          <a:stretch>
            <a:fillRect/>
          </a:stretch>
        </p:blipFill>
        <p:spPr>
          <a:xfrm>
            <a:off x="22800" y="1343474"/>
            <a:ext cx="2626425" cy="256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8"/>
          <p:cNvPicPr preferRelativeResize="0"/>
          <p:nvPr/>
        </p:nvPicPr>
        <p:blipFill>
          <a:blip r:embed="rId3">
            <a:alphaModFix/>
          </a:blip>
          <a:stretch>
            <a:fillRect/>
          </a:stretch>
        </p:blipFill>
        <p:spPr>
          <a:xfrm>
            <a:off x="72775" y="445175"/>
            <a:ext cx="3469475" cy="4254251"/>
          </a:xfrm>
          <a:prstGeom prst="rect">
            <a:avLst/>
          </a:prstGeom>
          <a:noFill/>
          <a:ln>
            <a:noFill/>
          </a:ln>
        </p:spPr>
      </p:pic>
      <p:sp>
        <p:nvSpPr>
          <p:cNvPr id="108" name="Google Shape;108;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2400"/>
              <a:t>Tips for preparing slides: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09" name="Google Shape;109;p18"/>
          <p:cNvSpPr txBox="1"/>
          <p:nvPr>
            <p:ph idx="1" type="body"/>
          </p:nvPr>
        </p:nvSpPr>
        <p:spPr>
          <a:xfrm>
            <a:off x="3402777" y="1595775"/>
            <a:ext cx="53289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b="1" lang="et" sz="1400">
                <a:latin typeface="Arial"/>
                <a:ea typeface="Arial"/>
                <a:cs typeface="Arial"/>
                <a:sym typeface="Arial"/>
              </a:rPr>
              <a:t>Use colors wisely.</a:t>
            </a:r>
            <a:r>
              <a:rPr lang="et" sz="1400">
                <a:latin typeface="Arial"/>
                <a:ea typeface="Arial"/>
                <a:cs typeface="Arial"/>
                <a:sym typeface="Arial"/>
              </a:rPr>
              <a:t> </a:t>
            </a:r>
            <a:r>
              <a:rPr lang="et" sz="1400">
                <a:solidFill>
                  <a:srgbClr val="000000"/>
                </a:solidFill>
                <a:latin typeface="Arial"/>
                <a:ea typeface="Arial"/>
                <a:cs typeface="Arial"/>
                <a:sym typeface="Arial"/>
              </a:rPr>
              <a:t>Ones that harmonize to make a slide nice to look at or use contrasting colors to put emphasis on a crucial piece of information.</a:t>
            </a:r>
            <a:endParaRPr sz="1400">
              <a:solidFill>
                <a:srgbClr val="000000"/>
              </a:solidFill>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Use fonts that are easy to read.</a:t>
            </a:r>
            <a:r>
              <a:rPr lang="et" sz="1400">
                <a:latin typeface="Arial"/>
                <a:ea typeface="Arial"/>
                <a:cs typeface="Arial"/>
                <a:sym typeface="Arial"/>
              </a:rPr>
              <a:t> </a:t>
            </a:r>
            <a:r>
              <a:rPr lang="et" sz="1600">
                <a:latin typeface="Caveat"/>
                <a:ea typeface="Caveat"/>
                <a:cs typeface="Caveat"/>
                <a:sym typeface="Caveat"/>
              </a:rPr>
              <a:t>Don’t use fonts that are too decorated or hard to read. </a:t>
            </a:r>
            <a:r>
              <a:rPr lang="et" sz="2400">
                <a:latin typeface="Caveat"/>
                <a:ea typeface="Caveat"/>
                <a:cs typeface="Caveat"/>
                <a:sym typeface="Caveat"/>
              </a:rPr>
              <a:t>Don’t use too many different font sizes.</a:t>
            </a:r>
            <a:endParaRPr sz="2400">
              <a:latin typeface="Caveat"/>
              <a:ea typeface="Caveat"/>
              <a:cs typeface="Caveat"/>
              <a:sym typeface="Caveat"/>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When you practise your speech, also practise changing slides.</a:t>
            </a:r>
            <a:r>
              <a:rPr lang="et" sz="1400">
                <a:latin typeface="Arial"/>
                <a:ea typeface="Arial"/>
                <a:cs typeface="Arial"/>
                <a:sym typeface="Arial"/>
              </a:rPr>
              <a:t> That helps you to find the right spots to change the slides naturally at the end of certain topics or other suitable moments.</a:t>
            </a:r>
            <a:endParaRPr sz="14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2400"/>
              <a:t>Resources for slide presentations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15" name="Google Shape;115;p19"/>
          <p:cNvSpPr txBox="1"/>
          <p:nvPr>
            <p:ph idx="1" type="body"/>
          </p:nvPr>
        </p:nvSpPr>
        <p:spPr>
          <a:xfrm>
            <a:off x="3402775" y="1666200"/>
            <a:ext cx="5328900" cy="293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b="1" lang="et" sz="1400">
                <a:latin typeface="Arial"/>
                <a:ea typeface="Arial"/>
                <a:cs typeface="Arial"/>
                <a:sym typeface="Arial"/>
              </a:rPr>
              <a:t>Where to find good quality photographs?</a:t>
            </a:r>
            <a:endParaRPr b="1" sz="1400">
              <a:latin typeface="Arial"/>
              <a:ea typeface="Arial"/>
              <a:cs typeface="Arial"/>
              <a:sym typeface="Arial"/>
            </a:endParaRPr>
          </a:p>
          <a:p>
            <a:pPr indent="0" lvl="0" marL="457200" rtl="0" algn="l">
              <a:spcBef>
                <a:spcPts val="0"/>
              </a:spcBef>
              <a:spcAft>
                <a:spcPts val="0"/>
              </a:spcAft>
              <a:buNone/>
            </a:pPr>
            <a:r>
              <a:rPr lang="et" sz="1400" u="sng">
                <a:solidFill>
                  <a:schemeClr val="hlink"/>
                </a:solidFill>
                <a:latin typeface="Arial"/>
                <a:ea typeface="Arial"/>
                <a:cs typeface="Arial"/>
                <a:sym typeface="Arial"/>
                <a:hlinkClick r:id="rId3"/>
              </a:rPr>
              <a:t>Pexels</a:t>
            </a:r>
            <a:endParaRPr sz="1400">
              <a:latin typeface="Arial"/>
              <a:ea typeface="Arial"/>
              <a:cs typeface="Arial"/>
              <a:sym typeface="Arial"/>
            </a:endParaRPr>
          </a:p>
          <a:p>
            <a:pPr indent="0" lvl="0" marL="457200" rtl="0" algn="l">
              <a:spcBef>
                <a:spcPts val="0"/>
              </a:spcBef>
              <a:spcAft>
                <a:spcPts val="0"/>
              </a:spcAft>
              <a:buNone/>
            </a:pPr>
            <a:r>
              <a:rPr lang="et" sz="1400" u="sng">
                <a:solidFill>
                  <a:schemeClr val="hlink"/>
                </a:solidFill>
                <a:latin typeface="Arial"/>
                <a:ea typeface="Arial"/>
                <a:cs typeface="Arial"/>
                <a:sym typeface="Arial"/>
                <a:hlinkClick r:id="rId4"/>
              </a:rPr>
              <a:t>Pixabay</a:t>
            </a:r>
            <a:r>
              <a:rPr lang="et" sz="1400">
                <a:latin typeface="Arial"/>
                <a:ea typeface="Arial"/>
                <a:cs typeface="Arial"/>
                <a:sym typeface="Arial"/>
              </a:rPr>
              <a:t>: look for the images with the “Pixabay License”, which means they are free for commercial use and there is no attribution required.</a:t>
            </a:r>
            <a:endParaRPr sz="1400">
              <a:latin typeface="Arial"/>
              <a:ea typeface="Arial"/>
              <a:cs typeface="Arial"/>
              <a:sym typeface="Arial"/>
            </a:endParaRPr>
          </a:p>
          <a:p>
            <a:pPr indent="0" lvl="0" marL="457200" rtl="0" algn="l">
              <a:spcBef>
                <a:spcPts val="0"/>
              </a:spcBef>
              <a:spcAft>
                <a:spcPts val="0"/>
              </a:spcAft>
              <a:buNone/>
            </a:pPr>
            <a:r>
              <a:rPr lang="et" sz="1400" u="sng">
                <a:solidFill>
                  <a:schemeClr val="hlink"/>
                </a:solidFill>
                <a:latin typeface="Arial"/>
                <a:ea typeface="Arial"/>
                <a:cs typeface="Arial"/>
                <a:sym typeface="Arial"/>
                <a:hlinkClick r:id="rId5"/>
              </a:rPr>
              <a:t>Freeimages</a:t>
            </a:r>
            <a:r>
              <a:rPr lang="et" sz="1400">
                <a:latin typeface="Arial"/>
                <a:ea typeface="Arial"/>
                <a:cs typeface="Arial"/>
                <a:sym typeface="Arial"/>
              </a:rPr>
              <a:t>: a</a:t>
            </a:r>
            <a:r>
              <a:rPr lang="et" sz="1400">
                <a:latin typeface="Arial"/>
                <a:ea typeface="Arial"/>
                <a:cs typeface="Arial"/>
                <a:sym typeface="Arial"/>
              </a:rPr>
              <a:t>fter entering a search keyword, choose the “Free images” tab and scroll past the two rows of sponsored iStock images to get to the free-to-use content.</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b="1" lang="et" sz="1400">
                <a:latin typeface="Arial"/>
                <a:ea typeface="Arial"/>
                <a:cs typeface="Arial"/>
                <a:sym typeface="Arial"/>
              </a:rPr>
              <a:t>Which web applications to use to make interesting presentations? </a:t>
            </a:r>
            <a:r>
              <a:rPr lang="et" sz="1400">
                <a:latin typeface="Arial"/>
                <a:ea typeface="Arial"/>
                <a:cs typeface="Arial"/>
                <a:sym typeface="Arial"/>
              </a:rPr>
              <a:t>In addition to </a:t>
            </a:r>
            <a:r>
              <a:rPr lang="et" sz="1400" u="sng">
                <a:solidFill>
                  <a:schemeClr val="hlink"/>
                </a:solidFill>
                <a:latin typeface="Arial"/>
                <a:ea typeface="Arial"/>
                <a:cs typeface="Arial"/>
                <a:sym typeface="Arial"/>
                <a:hlinkClick r:id="rId6"/>
              </a:rPr>
              <a:t>Google Slides</a:t>
            </a:r>
            <a:r>
              <a:rPr lang="et" sz="1400">
                <a:latin typeface="Arial"/>
                <a:ea typeface="Arial"/>
                <a:cs typeface="Arial"/>
                <a:sym typeface="Arial"/>
              </a:rPr>
              <a:t>, good web applications to check out are </a:t>
            </a:r>
            <a:r>
              <a:rPr lang="et" sz="1400" u="sng">
                <a:solidFill>
                  <a:schemeClr val="hlink"/>
                </a:solidFill>
                <a:latin typeface="Arial"/>
                <a:ea typeface="Arial"/>
                <a:cs typeface="Arial"/>
                <a:sym typeface="Arial"/>
                <a:hlinkClick r:id="rId7"/>
              </a:rPr>
              <a:t>Emaze</a:t>
            </a:r>
            <a:r>
              <a:rPr lang="et" sz="1400">
                <a:latin typeface="Arial"/>
                <a:ea typeface="Arial"/>
                <a:cs typeface="Arial"/>
                <a:sym typeface="Arial"/>
              </a:rPr>
              <a:t>, </a:t>
            </a:r>
            <a:r>
              <a:rPr lang="et" sz="1400" u="sng">
                <a:solidFill>
                  <a:schemeClr val="hlink"/>
                </a:solidFill>
                <a:latin typeface="Arial"/>
                <a:ea typeface="Arial"/>
                <a:cs typeface="Arial"/>
                <a:sym typeface="Arial"/>
                <a:hlinkClick r:id="rId8"/>
              </a:rPr>
              <a:t>Canva</a:t>
            </a:r>
            <a:r>
              <a:rPr lang="et" sz="1400">
                <a:latin typeface="Arial"/>
                <a:ea typeface="Arial"/>
                <a:cs typeface="Arial"/>
                <a:sym typeface="Arial"/>
              </a:rPr>
              <a:t> and </a:t>
            </a:r>
            <a:r>
              <a:rPr lang="et" sz="1400" u="sng">
                <a:solidFill>
                  <a:schemeClr val="hlink"/>
                </a:solidFill>
                <a:latin typeface="Arial"/>
                <a:ea typeface="Arial"/>
                <a:cs typeface="Arial"/>
                <a:sym typeface="Arial"/>
                <a:hlinkClick r:id="rId9"/>
              </a:rPr>
              <a:t>Prezi</a:t>
            </a:r>
            <a:r>
              <a:rPr lang="et" sz="1400">
                <a:latin typeface="Arial"/>
                <a:ea typeface="Arial"/>
                <a:cs typeface="Arial"/>
                <a:sym typeface="Arial"/>
              </a:rPr>
              <a:t>.</a:t>
            </a:r>
            <a:endParaRPr sz="1400">
              <a:latin typeface="Arial"/>
              <a:ea typeface="Arial"/>
              <a:cs typeface="Arial"/>
              <a:sym typeface="Arial"/>
            </a:endParaRPr>
          </a:p>
          <a:p>
            <a:pPr indent="0" lvl="0" marL="0" rtl="0" algn="l">
              <a:spcBef>
                <a:spcPts val="0"/>
              </a:spcBef>
              <a:spcAft>
                <a:spcPts val="1600"/>
              </a:spcAft>
              <a:buNone/>
            </a:pPr>
            <a:r>
              <a:t/>
            </a:r>
            <a:endParaRPr/>
          </a:p>
        </p:txBody>
      </p:sp>
      <p:pic>
        <p:nvPicPr>
          <p:cNvPr id="116" name="Google Shape;116;p19"/>
          <p:cNvPicPr preferRelativeResize="0"/>
          <p:nvPr/>
        </p:nvPicPr>
        <p:blipFill>
          <a:blip r:embed="rId10">
            <a:alphaModFix/>
          </a:blip>
          <a:stretch>
            <a:fillRect/>
          </a:stretch>
        </p:blipFill>
        <p:spPr>
          <a:xfrm>
            <a:off x="529578" y="2014828"/>
            <a:ext cx="2209003" cy="1113836"/>
          </a:xfrm>
          <a:prstGeom prst="rect">
            <a:avLst/>
          </a:prstGeom>
          <a:noFill/>
          <a:ln>
            <a:noFill/>
          </a:ln>
        </p:spPr>
      </p:pic>
      <p:pic>
        <p:nvPicPr>
          <p:cNvPr id="117" name="Google Shape;117;p19"/>
          <p:cNvPicPr preferRelativeResize="0"/>
          <p:nvPr/>
        </p:nvPicPr>
        <p:blipFill>
          <a:blip r:embed="rId11">
            <a:alphaModFix/>
          </a:blip>
          <a:stretch>
            <a:fillRect/>
          </a:stretch>
        </p:blipFill>
        <p:spPr>
          <a:xfrm>
            <a:off x="938600" y="3355588"/>
            <a:ext cx="1390950" cy="1390950"/>
          </a:xfrm>
          <a:prstGeom prst="rect">
            <a:avLst/>
          </a:prstGeom>
          <a:noFill/>
          <a:ln>
            <a:noFill/>
          </a:ln>
        </p:spPr>
      </p:pic>
      <p:pic>
        <p:nvPicPr>
          <p:cNvPr id="118" name="Google Shape;118;p19"/>
          <p:cNvPicPr preferRelativeResize="0"/>
          <p:nvPr/>
        </p:nvPicPr>
        <p:blipFill>
          <a:blip r:embed="rId12">
            <a:alphaModFix/>
          </a:blip>
          <a:stretch>
            <a:fillRect/>
          </a:stretch>
        </p:blipFill>
        <p:spPr>
          <a:xfrm>
            <a:off x="665536" y="1182599"/>
            <a:ext cx="1937075" cy="70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117800" y="911024"/>
            <a:ext cx="4273451" cy="4273451"/>
          </a:xfrm>
          <a:prstGeom prst="rect">
            <a:avLst/>
          </a:prstGeom>
          <a:noFill/>
          <a:ln>
            <a:noFill/>
          </a:ln>
        </p:spPr>
      </p:pic>
      <p:sp>
        <p:nvSpPr>
          <p:cNvPr id="124" name="Google Shape;124;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2400"/>
              <a:t>Resources for slide presentations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25" name="Google Shape;125;p20"/>
          <p:cNvSpPr txBox="1"/>
          <p:nvPr>
            <p:ph idx="1" type="body"/>
          </p:nvPr>
        </p:nvSpPr>
        <p:spPr>
          <a:xfrm>
            <a:off x="3402777" y="1595775"/>
            <a:ext cx="53289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b="1" lang="et" sz="1400">
                <a:latin typeface="Arial"/>
                <a:ea typeface="Arial"/>
                <a:cs typeface="Arial"/>
                <a:sym typeface="Arial"/>
              </a:rPr>
              <a:t>Where to find interesting fonts? </a:t>
            </a:r>
            <a:r>
              <a:rPr lang="et" sz="1400">
                <a:latin typeface="Arial"/>
                <a:ea typeface="Arial"/>
                <a:cs typeface="Arial"/>
                <a:sym typeface="Arial"/>
              </a:rPr>
              <a:t>Follow the link below to get an overview of the most popular websites that offer fonts that are free to use and are intended for commercial use. Make sure to follow any conditions they might have about referencing the author of the font. </a:t>
            </a:r>
            <a:r>
              <a:rPr lang="et" sz="1400" u="sng">
                <a:solidFill>
                  <a:schemeClr val="hlink"/>
                </a:solidFill>
                <a:latin typeface="Arial"/>
                <a:ea typeface="Arial"/>
                <a:cs typeface="Arial"/>
                <a:sym typeface="Arial"/>
                <a:hlinkClick r:id="rId4"/>
              </a:rPr>
              <a:t>https://designroast.org/places-find-free-commercial-use-fonts/</a:t>
            </a:r>
            <a:endParaRPr sz="14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t"/>
              <a:t>Thank you!</a:t>
            </a:r>
            <a:endParaRPr/>
          </a:p>
        </p:txBody>
      </p:sp>
      <p:sp>
        <p:nvSpPr>
          <p:cNvPr id="131" name="Google Shape;131;p2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t"/>
              <a:t>You can use the last slide to thank your audience for their attention or to make sure that a useful piece of information, for example contact information or a website, is memorable.</a:t>
            </a:r>
            <a:endParaRPr/>
          </a:p>
          <a:p>
            <a:pPr indent="0" lvl="0" marL="0" rtl="0" algn="ctr">
              <a:spcBef>
                <a:spcPts val="1600"/>
              </a:spcBef>
              <a:spcAft>
                <a:spcPts val="0"/>
              </a:spcAft>
              <a:buNone/>
            </a:pPr>
            <a:r>
              <a:rPr b="1" lang="et" sz="2400"/>
              <a:t>www.digiyouth.eu</a:t>
            </a:r>
            <a:endParaRPr b="1" sz="2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2" name="Google Shape;132;p21"/>
          <p:cNvPicPr preferRelativeResize="0"/>
          <p:nvPr/>
        </p:nvPicPr>
        <p:blipFill>
          <a:blip r:embed="rId3">
            <a:alphaModFix/>
          </a:blip>
          <a:stretch>
            <a:fillRect/>
          </a:stretch>
        </p:blipFill>
        <p:spPr>
          <a:xfrm>
            <a:off x="282975" y="1550988"/>
            <a:ext cx="2105313" cy="20415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