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82" r:id="rId4"/>
    <p:sldId id="261" r:id="rId5"/>
    <p:sldId id="277" r:id="rId6"/>
    <p:sldId id="278" r:id="rId7"/>
    <p:sldId id="276" r:id="rId8"/>
    <p:sldId id="279" r:id="rId9"/>
    <p:sldId id="280" r:id="rId10"/>
    <p:sldId id="265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di Maiber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B92D5-1985-4FA9-9C36-1D22ADC1ABD4}" v="1" dt="2021-07-07T11:46:37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c4a3012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c4a3012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4a301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4a301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93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4a301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4a301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89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4a301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4a301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98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4a301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4a301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15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c4a301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c4a301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c4a301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c4a301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14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c4a301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c4a301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30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c4a301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c4a301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48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c4a301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c4a301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97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7c4a3012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7c4a3012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05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7c4a3012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7c4a3012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91602" y="286247"/>
            <a:ext cx="6398700" cy="2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Arial Narrow"/>
              <a:buNone/>
              <a:defRPr sz="4500" b="0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91602" y="2701603"/>
            <a:ext cx="6398700" cy="1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06015" y="247007"/>
            <a:ext cx="6990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Arial Narrow"/>
              <a:buNone/>
              <a:defRPr sz="3300" b="0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6015" y="247007"/>
            <a:ext cx="7063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Arial Narrow"/>
              <a:buNone/>
              <a:defRPr sz="3300" b="0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06014" y="1369219"/>
            <a:ext cx="7063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7847471" y="0"/>
            <a:ext cx="1364624" cy="5143500"/>
            <a:chOff x="7092563" y="0"/>
            <a:chExt cx="1819498" cy="6858000"/>
          </a:xfrm>
        </p:grpSpPr>
        <p:cxnSp>
          <p:nvCxnSpPr>
            <p:cNvPr id="54" name="Google Shape;54;p13"/>
            <p:cNvCxnSpPr/>
            <p:nvPr/>
          </p:nvCxnSpPr>
          <p:spPr>
            <a:xfrm>
              <a:off x="7092563" y="0"/>
              <a:ext cx="0" cy="6858000"/>
            </a:xfrm>
            <a:prstGeom prst="straightConnector1">
              <a:avLst/>
            </a:prstGeom>
            <a:noFill/>
            <a:ln w="762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5" name="Google Shape;55;p13"/>
            <p:cNvGrpSpPr/>
            <p:nvPr/>
          </p:nvGrpSpPr>
          <p:grpSpPr>
            <a:xfrm>
              <a:off x="7156175" y="248314"/>
              <a:ext cx="1755887" cy="6441409"/>
              <a:chOff x="7156175" y="248314"/>
              <a:chExt cx="1755887" cy="6441409"/>
            </a:xfrm>
          </p:grpSpPr>
          <p:pic>
            <p:nvPicPr>
              <p:cNvPr id="56" name="Google Shape;56;p13"/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56175" y="248314"/>
                <a:ext cx="1534104" cy="14876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7577" y="4223643"/>
                <a:ext cx="1491299" cy="24660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58;p13"/>
              <p:cNvSpPr txBox="1"/>
              <p:nvPr/>
            </p:nvSpPr>
            <p:spPr>
              <a:xfrm>
                <a:off x="7253362" y="1825625"/>
                <a:ext cx="1658700" cy="23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sv" sz="12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DigiYouth: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sv" sz="12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Enhancing Youth Entrepreneurship With Cross-border Startups and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sv" sz="12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Digital Technologies</a:t>
                </a:r>
                <a:endParaRPr sz="12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sv" sz="1200" b="0" i="0" u="none" strike="noStrike" cap="none">
                    <a:solidFill>
                      <a:srgbClr val="0070C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digiyouth.eu​</a:t>
                </a:r>
                <a:endParaRPr sz="1200" b="0" i="0" u="none" strike="noStrike" cap="none">
                  <a:solidFill>
                    <a:srgbClr val="0070C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848600" cy="5143500"/>
          </a:xfrm>
          <a:prstGeom prst="rect">
            <a:avLst/>
          </a:prstGeom>
          <a:blipFill dpi="0" rotWithShape="1">
            <a:blip r:embed="rId3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391602" y="286247"/>
            <a:ext cx="6398700" cy="234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Prototyping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544002" y="2752403"/>
            <a:ext cx="6398700" cy="18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Prototyping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fi-FI" dirty="0" err="1"/>
              <a:t>Creating</a:t>
            </a:r>
            <a:r>
              <a:rPr lang="sv" dirty="0"/>
              <a:t> a prototype</a:t>
            </a:r>
            <a:endParaRPr lang="fi-FI"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dirty="0"/>
              <a:t>Creating a prototype - hands-on - gives you a physical product that can be </a:t>
            </a:r>
            <a:r>
              <a:rPr lang="en-US" b="1" dirty="0"/>
              <a:t>experienced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It provides valuable information and opportunities to </a:t>
            </a:r>
            <a:r>
              <a:rPr lang="en-US" b="1" dirty="0"/>
              <a:t>rethink</a:t>
            </a:r>
            <a:r>
              <a:rPr lang="en-US" dirty="0"/>
              <a:t> the structure and/or all the possible materials. </a:t>
            </a:r>
          </a:p>
          <a:p>
            <a:pPr marL="285750" indent="-285750"/>
            <a:r>
              <a:rPr lang="en-US" dirty="0"/>
              <a:t>Generally prototyping results in the creation of multiple iterations or variations - observe and </a:t>
            </a:r>
            <a:r>
              <a:rPr lang="en-US" b="1" dirty="0"/>
              <a:t>test</a:t>
            </a:r>
            <a:r>
              <a:rPr lang="en-US" dirty="0"/>
              <a:t> to reach the model of the </a:t>
            </a:r>
            <a:r>
              <a:rPr lang="en-US" i="1" dirty="0"/>
              <a:t>final product</a:t>
            </a:r>
            <a:r>
              <a:rPr lang="en-US" dirty="0"/>
              <a:t>.</a:t>
            </a:r>
          </a:p>
          <a:p>
            <a:pPr marL="285750" indent="-285750"/>
            <a:r>
              <a:rPr lang="en-US" dirty="0"/>
              <a:t>Prepare to prototype in cycles –  build, test, change, build again, test, change etc.</a:t>
            </a:r>
            <a:endParaRPr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64A7F81-454A-4E43-A0E6-C6F7B6931491}"/>
              </a:ext>
            </a:extLst>
          </p:cNvPr>
          <p:cNvSpPr txBox="1"/>
          <p:nvPr/>
        </p:nvSpPr>
        <p:spPr>
          <a:xfrm>
            <a:off x="587364" y="3904227"/>
            <a:ext cx="424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rial Narrow" panose="020B0606020202030204" pitchFamily="34" charset="0"/>
              </a:rPr>
              <a:t>Also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discuss</a:t>
            </a:r>
            <a:r>
              <a:rPr lang="fi-FI" dirty="0">
                <a:latin typeface="Arial Narrow" panose="020B0606020202030204" pitchFamily="34" charset="0"/>
              </a:rPr>
              <a:t> and </a:t>
            </a:r>
            <a:r>
              <a:rPr lang="fi-FI" dirty="0" err="1">
                <a:latin typeface="Arial Narrow" panose="020B0606020202030204" pitchFamily="34" charset="0"/>
              </a:rPr>
              <a:t>try</a:t>
            </a:r>
            <a:r>
              <a:rPr lang="fi-FI" dirty="0">
                <a:latin typeface="Arial Narrow" panose="020B0606020202030204" pitchFamily="34" charset="0"/>
              </a:rPr>
              <a:t> to </a:t>
            </a:r>
            <a:r>
              <a:rPr lang="fi-FI" dirty="0" err="1">
                <a:latin typeface="Arial Narrow" panose="020B0606020202030204" pitchFamily="34" charset="0"/>
              </a:rPr>
              <a:t>find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your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teams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personal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advantages</a:t>
            </a:r>
            <a:r>
              <a:rPr lang="fi-FI" dirty="0">
                <a:latin typeface="Arial Narrow" panose="020B0606020202030204" pitchFamily="34" charset="0"/>
              </a:rPr>
              <a:t>, </a:t>
            </a:r>
          </a:p>
          <a:p>
            <a:r>
              <a:rPr lang="fi-FI" dirty="0" err="1">
                <a:latin typeface="Arial Narrow" panose="020B0606020202030204" pitchFamily="34" charset="0"/>
              </a:rPr>
              <a:t>skills</a:t>
            </a:r>
            <a:r>
              <a:rPr lang="fi-FI" dirty="0">
                <a:latin typeface="Arial Narrow" panose="020B0606020202030204" pitchFamily="34" charset="0"/>
              </a:rPr>
              <a:t> and </a:t>
            </a:r>
            <a:r>
              <a:rPr lang="fi-FI" dirty="0" err="1">
                <a:latin typeface="Arial Narrow" panose="020B0606020202030204" pitchFamily="34" charset="0"/>
              </a:rPr>
              <a:t>abilities</a:t>
            </a:r>
            <a:r>
              <a:rPr lang="fi-FI" dirty="0">
                <a:latin typeface="Arial Narrow" panose="020B0606020202030204" pitchFamily="34" charset="0"/>
              </a:rPr>
              <a:t> on </a:t>
            </a:r>
            <a:r>
              <a:rPr lang="fi-FI" dirty="0" err="1">
                <a:latin typeface="Arial Narrow" panose="020B0606020202030204" pitchFamily="34" charset="0"/>
              </a:rPr>
              <a:t>different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types</a:t>
            </a:r>
            <a:r>
              <a:rPr lang="fi-FI" dirty="0">
                <a:latin typeface="Arial Narrow" panose="020B0606020202030204" pitchFamily="34" charset="0"/>
              </a:rPr>
              <a:t> of </a:t>
            </a:r>
            <a:r>
              <a:rPr lang="fi-FI" dirty="0" err="1">
                <a:latin typeface="Arial Narrow" panose="020B0606020202030204" pitchFamily="34" charset="0"/>
              </a:rPr>
              <a:t>manufacturing</a:t>
            </a:r>
            <a:r>
              <a:rPr lang="fi-FI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95364A9-6CBD-4D65-A639-DA1BFDF008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61" y="2188508"/>
            <a:ext cx="1413321" cy="94129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E52DA43-43F8-460B-BBD0-647B2752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7240" y="3325535"/>
            <a:ext cx="1260662" cy="126066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6A72AE6-DA87-49B7-99CA-96A52C93E4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021" y="877583"/>
            <a:ext cx="1876613" cy="10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dirty="0"/>
              <a:t>Different levels of prototypes </a:t>
            </a:r>
            <a:br>
              <a:rPr lang="en-US" dirty="0"/>
            </a:br>
            <a:r>
              <a:rPr lang="et-EE" sz="1800" dirty="0"/>
              <a:t>C</a:t>
            </a:r>
            <a:r>
              <a:rPr lang="en-US" sz="1800" dirty="0" err="1"/>
              <a:t>hoose</a:t>
            </a:r>
            <a:r>
              <a:rPr lang="en-US" sz="1800" dirty="0"/>
              <a:t> your own target level</a:t>
            </a:r>
            <a:r>
              <a:rPr lang="et-EE" sz="1800" dirty="0"/>
              <a:t>!</a:t>
            </a:r>
            <a:endParaRPr lang="en-US" sz="1800"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09071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just"/>
            <a:r>
              <a:rPr lang="en-US" dirty="0"/>
              <a:t>Low-fidelity prototypes are best for testing your core concepts and catching potential problems before they get too big to fix.</a:t>
            </a:r>
          </a:p>
          <a:p>
            <a:pPr marL="457200" lvl="1" indent="0" algn="just">
              <a:buNone/>
            </a:pPr>
            <a:r>
              <a:rPr lang="en-US" dirty="0"/>
              <a:t>This type of prototype may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may</a:t>
            </a:r>
            <a:r>
              <a:rPr lang="et-EE" dirty="0"/>
              <a:t> </a:t>
            </a:r>
            <a:r>
              <a:rPr lang="en-US" dirty="0"/>
              <a:t>not look like your final product at all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285750" indent="-285750" algn="just"/>
            <a:r>
              <a:rPr lang="en-US" dirty="0"/>
              <a:t>Mid-fidelity prototypes start to look like your final product. They are a good balance between visual design and functionality.</a:t>
            </a:r>
          </a:p>
          <a:p>
            <a:pPr marL="285750" indent="-285750" algn="just"/>
            <a:endParaRPr lang="en-US" dirty="0"/>
          </a:p>
          <a:p>
            <a:pPr marL="285750" indent="-285750" algn="just"/>
            <a:r>
              <a:rPr lang="en-US" dirty="0"/>
              <a:t>High-fidelity prototype may be also called as the pilot. It has been visually designed and constructed from real components and from the higher-grade materials. </a:t>
            </a:r>
          </a:p>
          <a:p>
            <a:pPr marL="457200" lvl="1" indent="0">
              <a:buNone/>
            </a:pPr>
            <a:r>
              <a:rPr lang="en-US" dirty="0"/>
              <a:t>Yet it's still considered as a prototype because of the need for quality reviews and final testing.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66FD9F-0B63-4C2F-AED2-F30C16E04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333" y="1215031"/>
            <a:ext cx="1246954" cy="8411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84C280E-AE8E-41AC-9B6F-D548FAF083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220" y="2151175"/>
            <a:ext cx="1263699" cy="8411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C3A67E-F7DE-4873-80B5-3C4DFC8DF1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475" y="3094638"/>
            <a:ext cx="1264812" cy="8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Prototyping - </a:t>
            </a:r>
            <a:r>
              <a:rPr lang="fi-FI" dirty="0"/>
              <a:t>Action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235213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just"/>
            <a:r>
              <a:rPr lang="en-US" sz="1300" i="1" dirty="0"/>
              <a:t>Just start building </a:t>
            </a:r>
            <a:r>
              <a:rPr lang="en-US" sz="1300" dirty="0"/>
              <a:t>- if you have any uncertainties about what you are trying to achieve, your best bet is to </a:t>
            </a:r>
            <a:r>
              <a:rPr lang="en-US" sz="1300" i="1" dirty="0"/>
              <a:t>just make something</a:t>
            </a:r>
            <a:r>
              <a:rPr lang="en-US" sz="1300" dirty="0"/>
              <a:t>. </a:t>
            </a:r>
          </a:p>
          <a:p>
            <a:pPr marL="285750" indent="-285750" algn="just"/>
            <a:r>
              <a:rPr lang="en-US" sz="1300" dirty="0"/>
              <a:t>Creating a prototype will help you to </a:t>
            </a:r>
            <a:r>
              <a:rPr lang="en-US" sz="1300" b="1" dirty="0"/>
              <a:t>think</a:t>
            </a:r>
            <a:r>
              <a:rPr lang="en-US" sz="1300" dirty="0"/>
              <a:t> about your idea in a </a:t>
            </a:r>
            <a:r>
              <a:rPr lang="en-US" sz="1300" b="1" dirty="0"/>
              <a:t>concrete way</a:t>
            </a:r>
            <a:r>
              <a:rPr lang="en-US" sz="1300" dirty="0"/>
              <a:t>. </a:t>
            </a:r>
          </a:p>
          <a:p>
            <a:pPr marL="285750" indent="-285750" algn="just"/>
            <a:r>
              <a:rPr lang="en-US" sz="1300" dirty="0"/>
              <a:t>Don’t spend too much time - it is important to remember that prototypes are supposed to be quick and easy for </a:t>
            </a:r>
            <a:r>
              <a:rPr lang="en-US" sz="1300" i="1" dirty="0"/>
              <a:t>testing the solutions.</a:t>
            </a:r>
          </a:p>
          <a:p>
            <a:pPr marL="285750" indent="-285750" algn="just"/>
            <a:r>
              <a:rPr lang="en-US" sz="1300" dirty="0"/>
              <a:t>Remember what you’re testing for - focus on main issues and</a:t>
            </a:r>
          </a:p>
          <a:p>
            <a:pPr marL="285750" indent="-285750" algn="just"/>
            <a:r>
              <a:rPr lang="en-US" sz="1300" dirty="0"/>
              <a:t>build with the user in mind - </a:t>
            </a:r>
            <a:r>
              <a:rPr lang="en-US" sz="1300" i="1" dirty="0"/>
              <a:t>test the prototype against your expected user needs</a:t>
            </a:r>
            <a:r>
              <a:rPr lang="en-US" sz="1300" dirty="0"/>
              <a:t>. Observe and </a:t>
            </a:r>
            <a:r>
              <a:rPr lang="en-US" sz="1300" b="1" dirty="0"/>
              <a:t>improve</a:t>
            </a:r>
            <a:r>
              <a:rPr lang="en-US" sz="1300" dirty="0"/>
              <a:t> your ideas.</a:t>
            </a:r>
          </a:p>
          <a:p>
            <a:pPr marL="0" lvl="0" indent="0">
              <a:buNone/>
            </a:pPr>
            <a:endParaRPr lang="en-US" sz="1300" dirty="0"/>
          </a:p>
          <a:p>
            <a:pPr marL="0" lvl="0" indent="0" algn="ctr">
              <a:buNone/>
            </a:pPr>
            <a:r>
              <a:rPr lang="en-US" sz="1300" dirty="0"/>
              <a:t>Start prototyping today and have fun along the way!</a:t>
            </a:r>
          </a:p>
          <a:p>
            <a:pPr marL="0" lvl="0" indent="0" algn="ctr">
              <a:buNone/>
            </a:pPr>
            <a:endParaRPr lang="en-US" sz="1300" dirty="0"/>
          </a:p>
          <a:p>
            <a:pPr marL="0" lvl="0" indent="0" algn="just">
              <a:buNone/>
            </a:pPr>
            <a:r>
              <a:rPr lang="en-US" dirty="0"/>
              <a:t>P.S. </a:t>
            </a:r>
            <a:r>
              <a:rPr lang="en-US" sz="1200" dirty="0"/>
              <a:t>The constant problem-solving is an essential part of your prototyping – finding the solution usually presents many different options and creates your product to be even better.</a:t>
            </a:r>
            <a:endParaRPr sz="1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A75551F-A537-4D93-A137-77DFECD3A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"/>
          <a:stretch/>
        </p:blipFill>
        <p:spPr>
          <a:xfrm>
            <a:off x="5883088" y="1152475"/>
            <a:ext cx="1519518" cy="30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Prototyping – What’s that?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just"/>
            <a:r>
              <a:rPr lang="en-US" dirty="0"/>
              <a:t>A prototype is a preliminary version of a product from which all the later forms are developed.</a:t>
            </a:r>
          </a:p>
          <a:p>
            <a:pPr marL="285750" indent="-285750" algn="just"/>
            <a:r>
              <a:rPr lang="en-US" dirty="0"/>
              <a:t>The goal of a prototype is to evaluate an idea:</a:t>
            </a:r>
          </a:p>
          <a:p>
            <a:pPr marL="0" indent="0" algn="just">
              <a:buNone/>
            </a:pPr>
            <a:r>
              <a:rPr lang="en-US" b="1" dirty="0"/>
              <a:t>Will it work or how will it look?</a:t>
            </a:r>
          </a:p>
          <a:p>
            <a:pPr marL="285750" indent="-285750" algn="just"/>
            <a:r>
              <a:rPr lang="en-US" dirty="0"/>
              <a:t>Often the purpose of a physical prototype is to test the functionality of the product before a further investment.</a:t>
            </a:r>
          </a:p>
          <a:p>
            <a:pPr marL="285750" indent="-285750" algn="just"/>
            <a:r>
              <a:rPr lang="en-US" dirty="0"/>
              <a:t>Focus on what is important for your prototype: </a:t>
            </a:r>
          </a:p>
          <a:p>
            <a:pPr marL="457200" lvl="1" indent="0" algn="just">
              <a:buNone/>
            </a:pPr>
            <a:r>
              <a:rPr lang="en-US" sz="1400" b="1" dirty="0"/>
              <a:t>functional or aesthetic? </a:t>
            </a:r>
          </a:p>
          <a:p>
            <a:pPr marL="457200" lvl="1" indent="0" algn="just">
              <a:buNone/>
            </a:pPr>
            <a:r>
              <a:rPr lang="en-US" sz="1400" dirty="0"/>
              <a:t>You may not be able to reach both at once.</a:t>
            </a:r>
            <a:endParaRPr lang="sv" sz="1400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Testing and improving - the main reasons to prototype.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CBFE8A-ABB8-4BF9-94AA-EEFA76311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60" y="147447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Visualizing - Moodboard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296404"/>
            <a:ext cx="3999900" cy="3416400"/>
          </a:xfrm>
        </p:spPr>
        <p:txBody>
          <a:bodyPr/>
          <a:lstStyle/>
          <a:p>
            <a:pPr marL="139700" indent="0">
              <a:buNone/>
            </a:pPr>
            <a:r>
              <a:rPr lang="fi-FI" sz="1600" dirty="0" err="1"/>
              <a:t>What</a:t>
            </a:r>
            <a:r>
              <a:rPr lang="fi-FI" sz="1600" dirty="0"/>
              <a:t> is a </a:t>
            </a:r>
            <a:r>
              <a:rPr lang="fi-FI" sz="1600" dirty="0" err="1"/>
              <a:t>moodboard</a:t>
            </a:r>
            <a:r>
              <a:rPr lang="fi-FI" sz="1600" dirty="0"/>
              <a:t>?</a:t>
            </a:r>
          </a:p>
          <a:p>
            <a:pPr marL="139700" indent="0">
              <a:buNone/>
            </a:pPr>
            <a:endParaRPr lang="fi-FI" sz="1600" dirty="0"/>
          </a:p>
          <a:p>
            <a:pPr marL="139700" indent="0" algn="just">
              <a:buNone/>
            </a:pPr>
            <a:r>
              <a:rPr lang="fi-FI" sz="1600" dirty="0" err="1"/>
              <a:t>Moodboard</a:t>
            </a:r>
            <a:r>
              <a:rPr lang="fi-FI" sz="1600" dirty="0"/>
              <a:t> is a </a:t>
            </a:r>
            <a:r>
              <a:rPr lang="fi-FI" sz="1600" dirty="0" err="1"/>
              <a:t>scrapbook</a:t>
            </a:r>
            <a:r>
              <a:rPr lang="fi-FI" sz="1600" dirty="0"/>
              <a:t> </a:t>
            </a:r>
            <a:r>
              <a:rPr lang="fi-FI" sz="1600" dirty="0" err="1"/>
              <a:t>or</a:t>
            </a:r>
            <a:r>
              <a:rPr lang="fi-FI" sz="1600" dirty="0"/>
              <a:t> </a:t>
            </a:r>
            <a:r>
              <a:rPr lang="en-US" sz="1600" dirty="0"/>
              <a:t>type of collage consisting of images (and sometimes text, and samples of objects in a composition).</a:t>
            </a:r>
          </a:p>
          <a:p>
            <a:pPr marL="139700" indent="0">
              <a:buNone/>
            </a:pPr>
            <a:endParaRPr lang="en-US" sz="1600" dirty="0"/>
          </a:p>
          <a:p>
            <a:pPr marL="139700" indent="0" algn="just">
              <a:buNone/>
            </a:pPr>
            <a:r>
              <a:rPr lang="en-US" sz="1600" dirty="0"/>
              <a:t>Everyone’s got an opinion about the product and how the product should feel and look like.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That´s why </a:t>
            </a:r>
            <a:r>
              <a:rPr lang="en-US" sz="1600" dirty="0" err="1">
                <a:solidFill>
                  <a:schemeClr val="tx1"/>
                </a:solidFill>
              </a:rPr>
              <a:t>moodboard</a:t>
            </a:r>
            <a:r>
              <a:rPr lang="en-US" sz="1600" dirty="0">
                <a:solidFill>
                  <a:schemeClr val="tx1"/>
                </a:solidFill>
              </a:rPr>
              <a:t> - as a tool - provides a good platform to throw ideas around and learn from each others ideas and opinions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5025"/>
            <a:ext cx="2958874" cy="4144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Visualizing - Moodboard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066648"/>
            <a:ext cx="3999900" cy="4076851"/>
          </a:xfrm>
        </p:spPr>
        <p:txBody>
          <a:bodyPr/>
          <a:lstStyle/>
          <a:p>
            <a:pPr marL="139700" indent="0">
              <a:buNone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?</a:t>
            </a:r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?</a:t>
            </a:r>
          </a:p>
          <a:p>
            <a:r>
              <a:rPr lang="fi-FI" dirty="0"/>
              <a:t>How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design (</a:t>
            </a:r>
            <a:r>
              <a:rPr lang="fi-FI" dirty="0" err="1"/>
              <a:t>shape</a:t>
            </a:r>
            <a:r>
              <a:rPr lang="fi-FI" dirty="0"/>
              <a:t>, </a:t>
            </a:r>
            <a:r>
              <a:rPr lang="fi-FI" dirty="0" err="1"/>
              <a:t>details</a:t>
            </a:r>
            <a:r>
              <a:rPr lang="fi-FI" dirty="0"/>
              <a:t>, etc.)?</a:t>
            </a:r>
          </a:p>
          <a:p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/>
              <a:t>? </a:t>
            </a:r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?</a:t>
            </a:r>
          </a:p>
          <a:p>
            <a:pPr lvl="1"/>
            <a:r>
              <a:rPr lang="fi-FI" dirty="0" err="1">
                <a:solidFill>
                  <a:schemeClr val="tx1"/>
                </a:solidFill>
              </a:rPr>
              <a:t>Materials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relate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directly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cost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product</a:t>
            </a:r>
            <a:r>
              <a:rPr lang="fi-FI" dirty="0">
                <a:solidFill>
                  <a:schemeClr val="tx1"/>
                </a:solidFill>
              </a:rPr>
              <a:t>. Make sure to </a:t>
            </a:r>
            <a:r>
              <a:rPr lang="fi-FI" dirty="0" err="1">
                <a:solidFill>
                  <a:schemeClr val="tx1"/>
                </a:solidFill>
              </a:rPr>
              <a:t>keep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this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mind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when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thinking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costs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budgeting</a:t>
            </a:r>
            <a:r>
              <a:rPr lang="fi-FI" dirty="0">
                <a:solidFill>
                  <a:schemeClr val="tx1"/>
                </a:solidFill>
              </a:rPr>
              <a:t>. </a:t>
            </a:r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colours</a:t>
            </a:r>
            <a:r>
              <a:rPr lang="fi-FI" dirty="0"/>
              <a:t> and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things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?</a:t>
            </a:r>
          </a:p>
          <a:p>
            <a:r>
              <a:rPr lang="fi-FI" dirty="0" err="1"/>
              <a:t>Who</a:t>
            </a:r>
            <a:r>
              <a:rPr lang="fi-FI" dirty="0"/>
              <a:t> an </a:t>
            </a:r>
            <a:r>
              <a:rPr lang="fi-FI" dirty="0" err="1"/>
              <a:t>what</a:t>
            </a:r>
            <a:r>
              <a:rPr lang="fi-FI" dirty="0"/>
              <a:t> 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audience</a:t>
            </a:r>
            <a:r>
              <a:rPr lang="fi-FI" dirty="0"/>
              <a:t>?</a:t>
            </a:r>
          </a:p>
          <a:p>
            <a:pPr marL="139700" indent="0" algn="just">
              <a:buNone/>
            </a:pPr>
            <a:r>
              <a:rPr lang="fi-FI" dirty="0" err="1"/>
              <a:t>The</a:t>
            </a:r>
            <a:r>
              <a:rPr lang="fi-FI" dirty="0"/>
              <a:t> idea is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 </a:t>
            </a:r>
            <a:r>
              <a:rPr lang="fi-FI" dirty="0" err="1"/>
              <a:t>ideas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 </a:t>
            </a:r>
            <a:r>
              <a:rPr lang="fi-FI" dirty="0" err="1"/>
              <a:t>pictures</a:t>
            </a:r>
            <a:r>
              <a:rPr lang="fi-FI" dirty="0"/>
              <a:t>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find</a:t>
            </a:r>
            <a:r>
              <a:rPr lang="fi-FI" dirty="0"/>
              <a:t> an </a:t>
            </a:r>
            <a:r>
              <a:rPr lang="fi-FI" dirty="0" err="1"/>
              <a:t>exact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– </a:t>
            </a:r>
            <a:r>
              <a:rPr lang="fi-FI" dirty="0" err="1"/>
              <a:t>instead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is to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idea and </a:t>
            </a:r>
            <a:r>
              <a:rPr lang="fi-FI" dirty="0" err="1"/>
              <a:t>produce</a:t>
            </a:r>
            <a:r>
              <a:rPr lang="fi-FI" dirty="0"/>
              <a:t> a </a:t>
            </a:r>
            <a:r>
              <a:rPr lang="fi-FI" dirty="0" err="1"/>
              <a:t>scrapbook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collage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idea.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017" y="1197012"/>
            <a:ext cx="2623932" cy="31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3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Visualizing - Moodboard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197012"/>
            <a:ext cx="3999900" cy="3416400"/>
          </a:xfrm>
        </p:spPr>
        <p:txBody>
          <a:bodyPr/>
          <a:lstStyle/>
          <a:p>
            <a:pPr marL="139700" indent="0" algn="just">
              <a:buNone/>
            </a:pPr>
            <a:r>
              <a:rPr lang="fi-FI" dirty="0"/>
              <a:t>Make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moodboard</a:t>
            </a:r>
            <a:endParaRPr lang="fi-FI" dirty="0"/>
          </a:p>
          <a:p>
            <a:pPr algn="just"/>
            <a:r>
              <a:rPr lang="fi-FI" dirty="0"/>
              <a:t> </a:t>
            </a:r>
            <a:r>
              <a:rPr lang="fi-FI" dirty="0" err="1"/>
              <a:t>scrapbook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en-US" dirty="0"/>
              <a:t>type of collage consisting of images (and if you want, you can add some text, and samples of objects in a composition).</a:t>
            </a:r>
          </a:p>
          <a:p>
            <a:pPr algn="just"/>
            <a:r>
              <a:rPr lang="en-US" dirty="0"/>
              <a:t>Add at least 8 pictures</a:t>
            </a:r>
          </a:p>
          <a:p>
            <a:pPr algn="just"/>
            <a:r>
              <a:rPr lang="en-US" dirty="0"/>
              <a:t>With those pictures, it is much more easier to discuss and tell your own visions to other members of your team</a:t>
            </a:r>
          </a:p>
          <a:p>
            <a:pPr marL="139700" indent="0">
              <a:buNone/>
            </a:pPr>
            <a:r>
              <a:rPr lang="fi-FI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0" y="3200400"/>
            <a:ext cx="746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Arial Narrow" panose="020B0606020202030204" pitchFamily="34" charset="0"/>
              </a:rPr>
              <a:t>There’s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two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options</a:t>
            </a:r>
            <a:r>
              <a:rPr lang="fi-FI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latin typeface="Arial Narrow" panose="020B0606020202030204" pitchFamily="34" charset="0"/>
              </a:rPr>
              <a:t>make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one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Moodboard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together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or</a:t>
            </a:r>
            <a:endParaRPr lang="fi-FI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latin typeface="Arial Narrow" panose="020B0606020202030204" pitchFamily="34" charset="0"/>
              </a:rPr>
              <a:t>Everyone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can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make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their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own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moodboard</a:t>
            </a:r>
            <a:endParaRPr lang="fi-FI" dirty="0">
              <a:latin typeface="Arial Narrow" panose="020B0606020202030204" pitchFamily="34" charset="0"/>
            </a:endParaRPr>
          </a:p>
          <a:p>
            <a:endParaRPr lang="fi-FI" dirty="0">
              <a:latin typeface="Arial Narrow" panose="020B0606020202030204" pitchFamily="34" charset="0"/>
            </a:endParaRPr>
          </a:p>
          <a:p>
            <a:r>
              <a:rPr lang="fi-FI" dirty="0" err="1">
                <a:latin typeface="Arial Narrow" panose="020B0606020202030204" pitchFamily="34" charset="0"/>
              </a:rPr>
              <a:t>Remember</a:t>
            </a:r>
            <a:r>
              <a:rPr lang="fi-FI" dirty="0">
                <a:latin typeface="Arial Narrow" panose="020B0606020202030204" pitchFamily="34" charset="0"/>
              </a:rPr>
              <a:t>!</a:t>
            </a:r>
          </a:p>
          <a:p>
            <a:endParaRPr lang="fi-FI" dirty="0">
              <a:latin typeface="Arial Narrow" panose="020B0606020202030204" pitchFamily="34" charset="0"/>
            </a:endParaRPr>
          </a:p>
          <a:p>
            <a:r>
              <a:rPr lang="fi-FI" dirty="0" err="1">
                <a:latin typeface="Arial Narrow" panose="020B0606020202030204" pitchFamily="34" charset="0"/>
              </a:rPr>
              <a:t>This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shouldn’t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be</a:t>
            </a:r>
            <a:r>
              <a:rPr lang="fi-FI" dirty="0">
                <a:latin typeface="Arial Narrow" panose="020B0606020202030204" pitchFamily="34" charset="0"/>
              </a:rPr>
              <a:t> a </a:t>
            </a:r>
            <a:r>
              <a:rPr lang="fi-FI" dirty="0" err="1">
                <a:latin typeface="Arial Narrow" panose="020B0606020202030204" pitchFamily="34" charset="0"/>
              </a:rPr>
              <a:t>tought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task</a:t>
            </a:r>
            <a:r>
              <a:rPr lang="fi-FI" dirty="0">
                <a:latin typeface="Arial Narrow" panose="020B0606020202030204" pitchFamily="34" charset="0"/>
              </a:rPr>
              <a:t>. </a:t>
            </a:r>
            <a:r>
              <a:rPr lang="fi-FI" dirty="0" err="1">
                <a:latin typeface="Arial Narrow" panose="020B0606020202030204" pitchFamily="34" charset="0"/>
              </a:rPr>
              <a:t>So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don’t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hesitate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too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much</a:t>
            </a:r>
            <a:r>
              <a:rPr lang="fi-FI" dirty="0">
                <a:latin typeface="Arial Narrow" panose="020B0606020202030204" pitchFamily="34" charset="0"/>
              </a:rPr>
              <a:t> – just </a:t>
            </a:r>
            <a:r>
              <a:rPr lang="fi-FI" dirty="0" err="1">
                <a:latin typeface="Arial Narrow" panose="020B0606020202030204" pitchFamily="34" charset="0"/>
              </a:rPr>
              <a:t>add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pictures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that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represent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your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thoughts</a:t>
            </a:r>
            <a:r>
              <a:rPr lang="fi-FI" dirty="0">
                <a:latin typeface="Arial Narrow" panose="020B0606020202030204" pitchFamily="34" charset="0"/>
              </a:rPr>
              <a:t>.</a:t>
            </a:r>
          </a:p>
          <a:p>
            <a:r>
              <a:rPr lang="fi-FI" dirty="0" err="1">
                <a:latin typeface="Arial Narrow" panose="020B0606020202030204" pitchFamily="34" charset="0"/>
              </a:rPr>
              <a:t>The</a:t>
            </a:r>
            <a:r>
              <a:rPr lang="fi-FI" dirty="0">
                <a:latin typeface="Arial Narrow" panose="020B0606020202030204" pitchFamily="34" charset="0"/>
              </a:rPr>
              <a:t> idea is </a:t>
            </a:r>
            <a:r>
              <a:rPr lang="fi-FI" dirty="0" err="1">
                <a:latin typeface="Arial Narrow" panose="020B0606020202030204" pitchFamily="34" charset="0"/>
              </a:rPr>
              <a:t>that</a:t>
            </a:r>
            <a:r>
              <a:rPr lang="fi-FI" dirty="0">
                <a:latin typeface="Arial Narrow" panose="020B0606020202030204" pitchFamily="34" charset="0"/>
              </a:rPr>
              <a:t>, </a:t>
            </a:r>
            <a:r>
              <a:rPr lang="fi-FI" dirty="0" err="1">
                <a:latin typeface="Arial Narrow" panose="020B0606020202030204" pitchFamily="34" charset="0"/>
              </a:rPr>
              <a:t>with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pictures</a:t>
            </a:r>
            <a:r>
              <a:rPr lang="fi-FI" dirty="0">
                <a:latin typeface="Arial Narrow" panose="020B0606020202030204" pitchFamily="34" charset="0"/>
              </a:rPr>
              <a:t> it is </a:t>
            </a:r>
            <a:r>
              <a:rPr lang="fi-FI" dirty="0" err="1">
                <a:latin typeface="Arial Narrow" panose="020B0606020202030204" pitchFamily="34" charset="0"/>
              </a:rPr>
              <a:t>much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more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easier</a:t>
            </a:r>
            <a:r>
              <a:rPr lang="fi-FI" dirty="0">
                <a:latin typeface="Arial Narrow" panose="020B0606020202030204" pitchFamily="34" charset="0"/>
              </a:rPr>
              <a:t> to </a:t>
            </a:r>
            <a:r>
              <a:rPr lang="fi-FI" dirty="0" err="1">
                <a:latin typeface="Arial Narrow" panose="020B0606020202030204" pitchFamily="34" charset="0"/>
              </a:rPr>
              <a:t>tell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your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thoughts</a:t>
            </a:r>
            <a:r>
              <a:rPr lang="fi-FI" dirty="0">
                <a:latin typeface="Arial Narrow" panose="020B0606020202030204" pitchFamily="34" charset="0"/>
              </a:rPr>
              <a:t> to </a:t>
            </a:r>
            <a:r>
              <a:rPr lang="fi-FI" dirty="0" err="1">
                <a:latin typeface="Arial Narrow" panose="020B0606020202030204" pitchFamily="34" charset="0"/>
              </a:rPr>
              <a:t>your</a:t>
            </a:r>
            <a:r>
              <a:rPr lang="fi-FI" dirty="0">
                <a:latin typeface="Arial Narrow" panose="020B0606020202030204" pitchFamily="34" charset="0"/>
              </a:rPr>
              <a:t> </a:t>
            </a:r>
            <a:r>
              <a:rPr lang="fi-FI" dirty="0" err="1">
                <a:latin typeface="Arial Narrow" panose="020B0606020202030204" pitchFamily="34" charset="0"/>
              </a:rPr>
              <a:t>teammates</a:t>
            </a:r>
            <a:r>
              <a:rPr lang="fi-FI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8" name="Picture 4" descr="Kuvahaun tulos haulle id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570768"/>
            <a:ext cx="2676525" cy="20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7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142" y="3900801"/>
            <a:ext cx="1635831" cy="1082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04" y="2325876"/>
            <a:ext cx="1725002" cy="115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79" y="3769156"/>
            <a:ext cx="1793766" cy="134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7341">
            <a:off x="5774226" y="3558631"/>
            <a:ext cx="1786467" cy="1339850"/>
          </a:xfrm>
          <a:prstGeom prst="rect">
            <a:avLst/>
          </a:prstGeom>
        </p:spPr>
      </p:pic>
      <p:pic>
        <p:nvPicPr>
          <p:cNvPr id="3076" name="Picture 4" descr="Kuvahaun tulos haulle aloe ver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5750">
            <a:off x="5963798" y="502009"/>
            <a:ext cx="1788471" cy="11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38704" y="-13277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Visualizing – example of Moodboard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8871">
            <a:off x="4302511" y="919974"/>
            <a:ext cx="1632857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8090">
            <a:off x="4391977" y="2024083"/>
            <a:ext cx="1389374" cy="1754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283">
            <a:off x="151768" y="3877331"/>
            <a:ext cx="1694267" cy="112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348" y="1946427"/>
            <a:ext cx="1638775" cy="163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4359">
            <a:off x="2310688" y="2569018"/>
            <a:ext cx="1151300" cy="11513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582" y="1035834"/>
            <a:ext cx="1341120" cy="1847215"/>
          </a:xfrm>
          <a:prstGeom prst="rect">
            <a:avLst/>
          </a:prstGeom>
          <a:noFill/>
        </p:spPr>
      </p:pic>
      <p:pic>
        <p:nvPicPr>
          <p:cNvPr id="15" name="Picture 14" descr="Aiheeseen liittyvÃ¤ kuva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7000" y1="76400" x2="77000" y2="76400"/>
                        <a14:backgroundMark x1="54333" y1="42000" x2="54333" y2="42000"/>
                        <a14:backgroundMark x1="40000" y1="36400" x2="40000" y2="36400"/>
                        <a14:backgroundMark x1="33333" y1="36000" x2="33333" y2="36000"/>
                        <a14:backgroundMark x1="77667" y1="41200" x2="77667" y2="41200"/>
                        <a14:backgroundMark x1="72667" y1="40800" x2="72667" y2="40800"/>
                        <a14:backgroundMark x1="67667" y1="42800" x2="67667" y2="42800"/>
                        <a14:backgroundMark x1="69333" y1="41200" x2="69333" y2="41200"/>
                        <a14:backgroundMark x1="22333" y1="56400" x2="22333" y2="56400"/>
                        <a14:backgroundMark x1="64000" y1="40000" x2="64000" y2="40000"/>
                        <a14:backgroundMark x1="81333" y1="58000" x2="81333" y2="58000"/>
                        <a14:backgroundMark x1="79667" y1="56800" x2="79667" y2="56800"/>
                        <a14:backgroundMark x1="96333" y1="75600" x2="96333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4048">
            <a:off x="1207005" y="708120"/>
            <a:ext cx="2479811" cy="18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966" y="447905"/>
            <a:ext cx="573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Moodboard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Electronic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station</a:t>
            </a:r>
            <a:r>
              <a:rPr lang="fi-FI" dirty="0"/>
              <a:t> </a:t>
            </a:r>
          </a:p>
        </p:txBody>
      </p:sp>
      <p:pic>
        <p:nvPicPr>
          <p:cNvPr id="20" name="Picture 19" descr="Kuvahaun tulos haulle plug wire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5" y="1153182"/>
            <a:ext cx="1527369" cy="846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2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Visualizing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727100"/>
            <a:ext cx="3999900" cy="2347359"/>
          </a:xfrm>
        </p:spPr>
        <p:txBody>
          <a:bodyPr/>
          <a:lstStyle/>
          <a:p>
            <a:pPr marL="139700" indent="0">
              <a:buNone/>
            </a:pPr>
            <a:r>
              <a:rPr lang="fi-FI" dirty="0" err="1"/>
              <a:t>Discuss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ideas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parts</a:t>
            </a:r>
            <a:r>
              <a:rPr lang="fi-FI" dirty="0"/>
              <a:t> of </a:t>
            </a:r>
            <a:r>
              <a:rPr lang="fi-FI" dirty="0" err="1"/>
              <a:t>everyones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?</a:t>
            </a:r>
            <a:endParaRPr lang="en-US" dirty="0"/>
          </a:p>
          <a:p>
            <a:r>
              <a:rPr lang="en-US" dirty="0"/>
              <a:t>Advantages / disadvantage</a:t>
            </a:r>
            <a:r>
              <a:rPr lang="fi-FI" dirty="0"/>
              <a:t>s?</a:t>
            </a:r>
          </a:p>
          <a:p>
            <a:endParaRPr lang="fi-FI" dirty="0"/>
          </a:p>
          <a:p>
            <a:pPr marL="139700" indent="0">
              <a:buNone/>
            </a:pPr>
            <a:r>
              <a:rPr lang="fi-FI" dirty="0" err="1"/>
              <a:t>Sum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 and just </a:t>
            </a:r>
            <a:r>
              <a:rPr lang="fi-FI" dirty="0" err="1"/>
              <a:t>move</a:t>
            </a:r>
            <a:r>
              <a:rPr lang="fi-FI" dirty="0"/>
              <a:t> on!</a:t>
            </a:r>
          </a:p>
          <a:p>
            <a:pPr marL="139700" indent="0"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00" y="1389572"/>
            <a:ext cx="3067100" cy="20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Creating</a:t>
            </a:r>
            <a:r>
              <a:rPr lang="sv" dirty="0"/>
              <a:t> </a:t>
            </a:r>
            <a:r>
              <a:rPr lang="fi-FI" dirty="0"/>
              <a:t>a p</a:t>
            </a:r>
            <a:r>
              <a:rPr lang="sv" dirty="0"/>
              <a:t>rototype</a:t>
            </a:r>
            <a:endParaRPr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83782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Materials are a very important part of physical products and need to be taken under consideration already when testing the functionality.</a:t>
            </a:r>
          </a:p>
          <a:p>
            <a:pPr marL="0" indent="0">
              <a:buNone/>
            </a:pPr>
            <a:r>
              <a:rPr lang="fi-FI" dirty="0" err="1"/>
              <a:t>Discuss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prototype</a:t>
            </a:r>
            <a:endParaRPr lang="fi-FI" dirty="0"/>
          </a:p>
          <a:p>
            <a:pPr marL="0" indent="0">
              <a:buNone/>
            </a:pPr>
            <a:endParaRPr lang="en-US" dirty="0"/>
          </a:p>
          <a:p>
            <a:pPr marL="742950" lvl="1" indent="-285750"/>
            <a:r>
              <a:rPr lang="fi-FI" dirty="0" err="1"/>
              <a:t>Cardboard</a:t>
            </a:r>
            <a:r>
              <a:rPr lang="fi-FI" dirty="0"/>
              <a:t> </a:t>
            </a:r>
            <a:r>
              <a:rPr lang="fi-FI" dirty="0" err="1"/>
              <a:t>prototype</a:t>
            </a:r>
            <a:r>
              <a:rPr lang="fi-FI" dirty="0"/>
              <a:t>?</a:t>
            </a:r>
          </a:p>
          <a:p>
            <a:pPr marL="742950" lvl="1" indent="-285750"/>
            <a:r>
              <a:rPr lang="fi-FI" dirty="0"/>
              <a:t>Wood </a:t>
            </a:r>
            <a:r>
              <a:rPr lang="fi-FI" dirty="0" err="1"/>
              <a:t>prototype</a:t>
            </a:r>
            <a:r>
              <a:rPr lang="fi-FI" dirty="0"/>
              <a:t>?</a:t>
            </a:r>
          </a:p>
          <a:p>
            <a:pPr marL="742950" lvl="1" indent="-285750"/>
            <a:r>
              <a:rPr lang="fi-FI" dirty="0" err="1"/>
              <a:t>Metal</a:t>
            </a:r>
            <a:r>
              <a:rPr lang="fi-FI" dirty="0"/>
              <a:t> </a:t>
            </a:r>
            <a:r>
              <a:rPr lang="fi-FI" dirty="0" err="1"/>
              <a:t>prototype</a:t>
            </a:r>
            <a:r>
              <a:rPr lang="fi-FI" dirty="0"/>
              <a:t>?</a:t>
            </a:r>
          </a:p>
          <a:p>
            <a:pPr marL="742950" lvl="1" indent="-285750"/>
            <a:r>
              <a:rPr lang="fi-FI" dirty="0"/>
              <a:t>3D </a:t>
            </a:r>
            <a:r>
              <a:rPr lang="fi-FI" dirty="0" err="1"/>
              <a:t>pinted</a:t>
            </a:r>
            <a:r>
              <a:rPr lang="fi-FI" dirty="0"/>
              <a:t> </a:t>
            </a:r>
            <a:r>
              <a:rPr lang="fi-FI" dirty="0" err="1"/>
              <a:t>prototype</a:t>
            </a:r>
            <a:r>
              <a:rPr lang="fi-FI" dirty="0"/>
              <a:t>?</a:t>
            </a:r>
          </a:p>
          <a:p>
            <a:pPr marL="742950" lvl="1" indent="-285750"/>
            <a:r>
              <a:rPr lang="fi-FI" dirty="0"/>
              <a:t>Laser </a:t>
            </a:r>
            <a:r>
              <a:rPr lang="fi-FI" dirty="0" err="1"/>
              <a:t>cutted</a:t>
            </a:r>
            <a:r>
              <a:rPr lang="fi-FI" dirty="0"/>
              <a:t> </a:t>
            </a:r>
            <a:r>
              <a:rPr lang="fi-FI" dirty="0" err="1"/>
              <a:t>prototype</a:t>
            </a:r>
            <a:r>
              <a:rPr lang="fi-FI" dirty="0"/>
              <a:t>?</a:t>
            </a:r>
          </a:p>
          <a:p>
            <a:pPr marL="742950" lvl="1" indent="-285750"/>
            <a:r>
              <a:rPr lang="en-US" dirty="0"/>
              <a:t>Hand </a:t>
            </a:r>
            <a:r>
              <a:rPr lang="en-US" dirty="0" err="1"/>
              <a:t>Mouldable</a:t>
            </a:r>
            <a:r>
              <a:rPr lang="en-US" dirty="0"/>
              <a:t> Plastics*?</a:t>
            </a:r>
          </a:p>
          <a:p>
            <a:pPr marL="457200" lvl="1" indent="0">
              <a:buNone/>
            </a:pPr>
            <a:endParaRPr lang="fi-FI" dirty="0"/>
          </a:p>
          <a:p>
            <a:pPr marL="742950" lvl="1" indent="-285750"/>
            <a:r>
              <a:rPr lang="fi-FI" dirty="0" err="1"/>
              <a:t>Assortment</a:t>
            </a:r>
            <a:r>
              <a:rPr lang="fi-FI" dirty="0"/>
              <a:t> of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076" y="1430306"/>
            <a:ext cx="3505913" cy="2282888"/>
          </a:xfrm>
          <a:prstGeom prst="rect">
            <a:avLst/>
          </a:prstGeom>
        </p:spPr>
      </p:pic>
      <p:sp>
        <p:nvSpPr>
          <p:cNvPr id="6" name="Google Shape;206;p27">
            <a:extLst>
              <a:ext uri="{FF2B5EF4-FFF2-40B4-BE49-F238E27FC236}">
                <a16:creationId xmlns:a16="http://schemas.microsoft.com/office/drawing/2014/main" id="{D2C7711C-D361-4BD7-9B69-6131208BE103}"/>
              </a:ext>
            </a:extLst>
          </p:cNvPr>
          <p:cNvSpPr txBox="1">
            <a:spLocks/>
          </p:cNvSpPr>
          <p:nvPr/>
        </p:nvSpPr>
        <p:spPr>
          <a:xfrm>
            <a:off x="4108076" y="3474216"/>
            <a:ext cx="3260912" cy="122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1000" i="1" dirty="0"/>
              <a:t>*For example,</a:t>
            </a:r>
          </a:p>
          <a:p>
            <a:pPr marL="0" indent="0">
              <a:buNone/>
            </a:pPr>
            <a:r>
              <a:rPr lang="en-US" sz="1000" i="1" dirty="0" err="1"/>
              <a:t>Shapelock</a:t>
            </a:r>
            <a:r>
              <a:rPr lang="en-US" sz="1000" dirty="0"/>
              <a:t> is a plastic which melts when put in boiling water and then it can be </a:t>
            </a:r>
            <a:r>
              <a:rPr lang="en-US" sz="1000" dirty="0" err="1"/>
              <a:t>moulded</a:t>
            </a:r>
            <a:r>
              <a:rPr lang="en-US" sz="1000" dirty="0"/>
              <a:t> by hand into different shapes.</a:t>
            </a:r>
          </a:p>
          <a:p>
            <a:pPr marL="0" indent="0">
              <a:buNone/>
            </a:pPr>
            <a:r>
              <a:rPr lang="en-US" sz="1000" i="1" dirty="0" err="1"/>
              <a:t>Sugru</a:t>
            </a:r>
            <a:r>
              <a:rPr lang="en-US" sz="1000" dirty="0"/>
              <a:t> is a material which you can </a:t>
            </a:r>
            <a:r>
              <a:rPr lang="en-US" sz="1000" dirty="0" err="1"/>
              <a:t>mould</a:t>
            </a:r>
            <a:r>
              <a:rPr lang="en-US" sz="1000" dirty="0"/>
              <a:t> in your hands like a modelling clay. It dries after a day to a waterproof material (like silicone or rubber).</a:t>
            </a:r>
          </a:p>
        </p:txBody>
      </p:sp>
    </p:spTree>
    <p:extLst>
      <p:ext uri="{BB962C8B-B14F-4D97-AF65-F5344CB8AC3E}">
        <p14:creationId xmlns:p14="http://schemas.microsoft.com/office/powerpoint/2010/main" val="314871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228600"/>
            <a:ext cx="52197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00" y="625288"/>
            <a:ext cx="2197100" cy="153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099" y="2312893"/>
            <a:ext cx="2197101" cy="159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On-screen Show (16:9)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Narrow</vt:lpstr>
      <vt:lpstr>Simple Light</vt:lpstr>
      <vt:lpstr>Office Theme</vt:lpstr>
      <vt:lpstr>Introduction to Prototyping</vt:lpstr>
      <vt:lpstr>Prototyping – What’s that?</vt:lpstr>
      <vt:lpstr>Visualizing - Moodboard</vt:lpstr>
      <vt:lpstr>Visualizing - Moodboard</vt:lpstr>
      <vt:lpstr>Visualizing - Moodboard</vt:lpstr>
      <vt:lpstr>Visualizing – example of Moodboard</vt:lpstr>
      <vt:lpstr>Visualizing</vt:lpstr>
      <vt:lpstr>Creating a prototype</vt:lpstr>
      <vt:lpstr>PowerPoint Presentation</vt:lpstr>
      <vt:lpstr>Creating a prototype</vt:lpstr>
      <vt:lpstr>Different levels of prototypes  Choose your own target level!</vt:lpstr>
      <vt:lpstr>Prototyping -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Prototyping</dc:title>
  <dc:creator>Jarno Majamaa</dc:creator>
  <cp:lastModifiedBy>Kristians Jacevics</cp:lastModifiedBy>
  <cp:revision>46</cp:revision>
  <dcterms:modified xsi:type="dcterms:W3CDTF">2021-07-07T11:46:40Z</dcterms:modified>
</cp:coreProperties>
</file>