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7" r:id="rId3"/>
    <p:sldId id="269" r:id="rId4"/>
    <p:sldId id="278" r:id="rId5"/>
    <p:sldId id="279" r:id="rId6"/>
    <p:sldId id="283" r:id="rId7"/>
    <p:sldId id="281" r:id="rId8"/>
    <p:sldId id="285" r:id="rId9"/>
    <p:sldId id="286" r:id="rId10"/>
    <p:sldId id="287" r:id="rId11"/>
    <p:sldId id="288" r:id="rId12"/>
    <p:sldId id="289" r:id="rId13"/>
    <p:sldId id="291" r:id="rId14"/>
    <p:sldId id="290" r:id="rId15"/>
    <p:sldId id="292" r:id="rId16"/>
    <p:sldId id="293" r:id="rId17"/>
    <p:sldId id="284" r:id="rId18"/>
    <p:sldId id="294" r:id="rId19"/>
    <p:sldId id="295" r:id="rId20"/>
  </p:sldIdLst>
  <p:sldSz cx="9144000" cy="6858000" type="screen4x3"/>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9" d="100"/>
          <a:sy n="69" d="100"/>
        </p:scale>
        <p:origin x="12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91602" y="381662"/>
            <a:ext cx="6398812" cy="3120349"/>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391602" y="3602134"/>
            <a:ext cx="6398812" cy="246480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14227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4835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0441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013" y="329340"/>
            <a:ext cx="636054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6012" y="1825625"/>
            <a:ext cx="6360547"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p:cNvGrpSpPr/>
          <p:nvPr userDrawn="1"/>
        </p:nvGrpSpPr>
        <p:grpSpPr>
          <a:xfrm>
            <a:off x="7092563" y="0"/>
            <a:ext cx="1819571" cy="6858000"/>
            <a:chOff x="7092563" y="0"/>
            <a:chExt cx="1819571" cy="6858000"/>
          </a:xfrm>
        </p:grpSpPr>
        <p:cxnSp>
          <p:nvCxnSpPr>
            <p:cNvPr id="10" name="Straight Connector 9"/>
            <p:cNvCxnSpPr/>
            <p:nvPr userDrawn="1"/>
          </p:nvCxnSpPr>
          <p:spPr>
            <a:xfrm>
              <a:off x="7092563" y="0"/>
              <a:ext cx="0" cy="685800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userDrawn="1"/>
          </p:nvGrpSpPr>
          <p:grpSpPr>
            <a:xfrm>
              <a:off x="7156175" y="248314"/>
              <a:ext cx="1755959" cy="6441409"/>
              <a:chOff x="7156175" y="248314"/>
              <a:chExt cx="1755959" cy="6441409"/>
            </a:xfrm>
          </p:grpSpPr>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156175" y="248314"/>
                <a:ext cx="1534105" cy="1487617"/>
              </a:xfrm>
              <a:prstGeom prst="rect">
                <a:avLst/>
              </a:prstGeom>
            </p:spPr>
          </p:pic>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177577" y="4223643"/>
                <a:ext cx="1491299" cy="2466080"/>
              </a:xfrm>
              <a:prstGeom prst="rect">
                <a:avLst/>
              </a:prstGeom>
            </p:spPr>
          </p:pic>
          <p:sp>
            <p:nvSpPr>
              <p:cNvPr id="11" name="TextBox 10"/>
              <p:cNvSpPr txBox="1"/>
              <p:nvPr userDrawn="1"/>
            </p:nvSpPr>
            <p:spPr>
              <a:xfrm>
                <a:off x="7253362" y="1825625"/>
                <a:ext cx="1658772" cy="2308324"/>
              </a:xfrm>
              <a:prstGeom prst="rect">
                <a:avLst/>
              </a:prstGeom>
              <a:noFill/>
            </p:spPr>
            <p:txBody>
              <a:bodyPr wrap="square" rtlCol="0">
                <a:spAutoFit/>
              </a:bodyPr>
              <a:lstStyle/>
              <a:p>
                <a:pPr algn="l"/>
                <a:r>
                  <a:rPr lang="en-US" sz="1600" noProof="1">
                    <a:latin typeface="Arial Narrow" panose="020B0606020202030204" pitchFamily="34" charset="0"/>
                  </a:rPr>
                  <a:t>DigiYouth: </a:t>
                </a:r>
              </a:p>
              <a:p>
                <a:pPr algn="l"/>
                <a:r>
                  <a:rPr lang="en-US" sz="1600" noProof="1">
                    <a:latin typeface="Arial Narrow" panose="020B0606020202030204" pitchFamily="34" charset="0"/>
                  </a:rPr>
                  <a:t>Enhancing Youth Entrepreneurship With Cross-border Startups and </a:t>
                </a:r>
              </a:p>
              <a:p>
                <a:pPr algn="l"/>
                <a:r>
                  <a:rPr lang="en-US" sz="1600" noProof="1">
                    <a:latin typeface="Arial Narrow" panose="020B0606020202030204" pitchFamily="34" charset="0"/>
                  </a:rPr>
                  <a:t>Digital Technologies</a:t>
                </a:r>
                <a:endParaRPr lang="et-EE" sz="1600" noProof="1">
                  <a:latin typeface="Arial Narrow" panose="020B0606020202030204" pitchFamily="34" charset="0"/>
                </a:endParaRPr>
              </a:p>
              <a:p>
                <a:pPr algn="l"/>
                <a:endParaRPr lang="et-EE" sz="1600" noProof="1">
                  <a:latin typeface="Arial Narrow" panose="020B0606020202030204" pitchFamily="34" charset="0"/>
                </a:endParaRPr>
              </a:p>
              <a:p>
                <a:pPr algn="l"/>
                <a:r>
                  <a:rPr lang="et-EE" sz="1600" noProof="1">
                    <a:solidFill>
                      <a:srgbClr val="0070C0"/>
                    </a:solidFill>
                    <a:latin typeface="Arial Narrow" panose="020B0606020202030204" pitchFamily="34" charset="0"/>
                  </a:rPr>
                  <a:t>digiyouth.eu</a:t>
                </a:r>
                <a:r>
                  <a:rPr lang="en-US" sz="1600" dirty="0">
                    <a:solidFill>
                      <a:srgbClr val="0070C0"/>
                    </a:solidFill>
                    <a:latin typeface="Arial Narrow" panose="020B0606020202030204" pitchFamily="34" charset="0"/>
                  </a:rPr>
                  <a:t>​</a:t>
                </a:r>
              </a:p>
              <a:p>
                <a:endParaRPr lang="en-US" sz="1600" dirty="0">
                  <a:latin typeface="Arial Narrow" panose="020B0606020202030204" pitchFamily="34" charset="0"/>
                </a:endParaRPr>
              </a:p>
            </p:txBody>
          </p:sp>
        </p:grpSp>
      </p:grpSp>
    </p:spTree>
    <p:extLst>
      <p:ext uri="{BB962C8B-B14F-4D97-AF65-F5344CB8AC3E}">
        <p14:creationId xmlns:p14="http://schemas.microsoft.com/office/powerpoint/2010/main" val="3684934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Lst>
  <p:txStyles>
    <p:titleStyle>
      <a:lvl1pPr algn="l" defTabSz="914400" rtl="0" eaLnBrk="1" latinLnBrk="0" hangingPunct="1">
        <a:lnSpc>
          <a:spcPct val="90000"/>
        </a:lnSpc>
        <a:spcBef>
          <a:spcPct val="0"/>
        </a:spcBef>
        <a:buNone/>
        <a:defRPr sz="4400" kern="1200">
          <a:solidFill>
            <a:srgbClr val="0070C0"/>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i-FI" sz="5400" dirty="0" err="1"/>
              <a:t>Introduction</a:t>
            </a:r>
            <a:r>
              <a:rPr lang="fi-FI" sz="5400" dirty="0"/>
              <a:t> to </a:t>
            </a:r>
            <a:br>
              <a:rPr lang="fi-FI" sz="5400" dirty="0"/>
            </a:br>
            <a:r>
              <a:rPr lang="fi-FI" sz="5400" dirty="0" err="1"/>
              <a:t>sales</a:t>
            </a:r>
            <a:r>
              <a:rPr lang="fi-FI" sz="5400" dirty="0"/>
              <a:t> and </a:t>
            </a:r>
            <a:r>
              <a:rPr lang="fi-FI" sz="5400" dirty="0" err="1"/>
              <a:t>marketing</a:t>
            </a:r>
            <a:endParaRPr lang="et-EE" sz="5400" dirty="0"/>
          </a:p>
        </p:txBody>
      </p:sp>
    </p:spTree>
    <p:extLst>
      <p:ext uri="{BB962C8B-B14F-4D97-AF65-F5344CB8AC3E}">
        <p14:creationId xmlns:p14="http://schemas.microsoft.com/office/powerpoint/2010/main" val="312594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13" y="329340"/>
            <a:ext cx="5069754" cy="1325563"/>
          </a:xfrm>
        </p:spPr>
        <p:txBody>
          <a:bodyPr>
            <a:noAutofit/>
          </a:bodyPr>
          <a:lstStyle/>
          <a:p>
            <a:r>
              <a:rPr lang="en-US" sz="3600" dirty="0"/>
              <a:t>The basis of Marketing communications (channels)</a:t>
            </a:r>
            <a:endParaRPr lang="fi-FI" sz="3600" dirty="0"/>
          </a:p>
        </p:txBody>
      </p:sp>
      <p:sp>
        <p:nvSpPr>
          <p:cNvPr id="3" name="Content Placeholder 2"/>
          <p:cNvSpPr>
            <a:spLocks noGrp="1"/>
          </p:cNvSpPr>
          <p:nvPr>
            <p:ph idx="1"/>
          </p:nvPr>
        </p:nvSpPr>
        <p:spPr>
          <a:xfrm>
            <a:off x="472688" y="1654903"/>
            <a:ext cx="6509137" cy="3695700"/>
          </a:xfrm>
        </p:spPr>
        <p:txBody>
          <a:bodyPr>
            <a:normAutofit/>
          </a:bodyPr>
          <a:lstStyle/>
          <a:p>
            <a:pPr algn="just"/>
            <a:r>
              <a:rPr lang="en-US" sz="2000" dirty="0"/>
              <a:t>messages about products and services</a:t>
            </a:r>
          </a:p>
          <a:p>
            <a:pPr algn="just"/>
            <a:r>
              <a:rPr lang="en-US" sz="2000" dirty="0"/>
              <a:t>customer relations</a:t>
            </a:r>
          </a:p>
          <a:p>
            <a:pPr algn="just"/>
            <a:r>
              <a:rPr lang="en-US" sz="2000" dirty="0"/>
              <a:t>to promote the visibility of your products and/or services</a:t>
            </a:r>
          </a:p>
          <a:p>
            <a:pPr algn="just"/>
            <a:r>
              <a:rPr lang="en-US" sz="2000" dirty="0"/>
              <a:t>to enhance your product image and the brand</a:t>
            </a:r>
          </a:p>
          <a:p>
            <a:pPr algn="just"/>
            <a:endParaRPr lang="en-US" sz="2200" dirty="0"/>
          </a:p>
          <a:p>
            <a:pPr marL="0" indent="0" algn="just">
              <a:buNone/>
            </a:pPr>
            <a:r>
              <a:rPr lang="en-US" sz="1800" dirty="0"/>
              <a:t>Marketing communication means </a:t>
            </a:r>
            <a:r>
              <a:rPr lang="en-US" sz="1800" i="1" dirty="0"/>
              <a:t>interaction</a:t>
            </a:r>
            <a:r>
              <a:rPr lang="en-US" sz="1800" dirty="0"/>
              <a:t> with the market, not to the market.</a:t>
            </a:r>
          </a:p>
          <a:p>
            <a:pPr marL="0" indent="0" algn="just">
              <a:buNone/>
            </a:pPr>
            <a:r>
              <a:rPr lang="en-US" sz="1800" dirty="0"/>
              <a:t>The </a:t>
            </a:r>
            <a:r>
              <a:rPr lang="en-US" sz="1800" i="1" dirty="0"/>
              <a:t>essential goal </a:t>
            </a:r>
            <a:r>
              <a:rPr lang="en-US" sz="1800" dirty="0"/>
              <a:t>of marketing communications is </a:t>
            </a:r>
            <a:r>
              <a:rPr lang="en-US" sz="1800" i="1" dirty="0"/>
              <a:t>to sell </a:t>
            </a:r>
            <a:r>
              <a:rPr lang="en-US" sz="1800" dirty="0"/>
              <a:t>the product or service and endure long-term, profitable customer relationships that satisfy the both parties (company and customer).</a:t>
            </a:r>
          </a:p>
        </p:txBody>
      </p:sp>
      <p:pic>
        <p:nvPicPr>
          <p:cNvPr id="5" name="Kuva 4" descr="Kuva, joka sisältää kohteen sisä, istuminen, kannettava, tietokone&#10;&#10;Kuvaus luotu automaattisesti">
            <a:extLst>
              <a:ext uri="{FF2B5EF4-FFF2-40B4-BE49-F238E27FC236}">
                <a16:creationId xmlns:a16="http://schemas.microsoft.com/office/drawing/2014/main" id="{858EF149-98B8-4215-9243-3D4F9CF2C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6808" y="5527966"/>
            <a:ext cx="1433475" cy="954694"/>
          </a:xfrm>
          <a:prstGeom prst="rect">
            <a:avLst/>
          </a:prstGeom>
        </p:spPr>
      </p:pic>
      <p:pic>
        <p:nvPicPr>
          <p:cNvPr id="9" name="Kuva 8" descr="Kuva, joka sisältää kohteen henkilö, päällä pitäminen&#10;&#10;Kuvaus luotu automaattisesti">
            <a:extLst>
              <a:ext uri="{FF2B5EF4-FFF2-40B4-BE49-F238E27FC236}">
                <a16:creationId xmlns:a16="http://schemas.microsoft.com/office/drawing/2014/main" id="{794A65E8-2EB3-437A-89E6-AC8E6DA4336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18"/>
          <a:stretch/>
        </p:blipFill>
        <p:spPr>
          <a:xfrm>
            <a:off x="4190712" y="5525290"/>
            <a:ext cx="669851" cy="957370"/>
          </a:xfrm>
          <a:prstGeom prst="rect">
            <a:avLst/>
          </a:prstGeom>
        </p:spPr>
      </p:pic>
      <p:pic>
        <p:nvPicPr>
          <p:cNvPr id="11" name="Kuva 10" descr="Kuva, joka sisältää kohteen musiikki, piano&#10;&#10;Kuvaus luotu automaattisesti">
            <a:extLst>
              <a:ext uri="{FF2B5EF4-FFF2-40B4-BE49-F238E27FC236}">
                <a16:creationId xmlns:a16="http://schemas.microsoft.com/office/drawing/2014/main" id="{A6A36DF1-7F6C-43B3-BE73-3FF3274C29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905" y="5527966"/>
            <a:ext cx="1433474" cy="954694"/>
          </a:xfrm>
          <a:prstGeom prst="rect">
            <a:avLst/>
          </a:prstGeom>
        </p:spPr>
      </p:pic>
      <p:pic>
        <p:nvPicPr>
          <p:cNvPr id="13" name="Kuva 12">
            <a:extLst>
              <a:ext uri="{FF2B5EF4-FFF2-40B4-BE49-F238E27FC236}">
                <a16:creationId xmlns:a16="http://schemas.microsoft.com/office/drawing/2014/main" id="{3F9A77B6-D1E7-494F-8858-FFEE353CF9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0992" y="5527965"/>
            <a:ext cx="1437793" cy="954695"/>
          </a:xfrm>
          <a:prstGeom prst="rect">
            <a:avLst/>
          </a:prstGeom>
        </p:spPr>
      </p:pic>
    </p:spTree>
    <p:extLst>
      <p:ext uri="{BB962C8B-B14F-4D97-AF65-F5344CB8AC3E}">
        <p14:creationId xmlns:p14="http://schemas.microsoft.com/office/powerpoint/2010/main" val="2993601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Integrated Marketing Communication (channels)</a:t>
            </a:r>
            <a:endParaRPr lang="fi-FI" sz="3800" dirty="0"/>
          </a:p>
        </p:txBody>
      </p:sp>
      <p:pic>
        <p:nvPicPr>
          <p:cNvPr id="7" name="Sisällön paikkamerkki 6" descr="Kuva, joka sisältää kohteen näyttökuva&#10;&#10;Kuvaus luotu automaattisesti">
            <a:extLst>
              <a:ext uri="{FF2B5EF4-FFF2-40B4-BE49-F238E27FC236}">
                <a16:creationId xmlns:a16="http://schemas.microsoft.com/office/drawing/2014/main" id="{089C0B9C-4DEF-45A2-8BCF-450D75B871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045"/>
          <a:stretch/>
        </p:blipFill>
        <p:spPr>
          <a:xfrm>
            <a:off x="569767" y="1801562"/>
            <a:ext cx="6196793" cy="4552552"/>
          </a:xfrm>
        </p:spPr>
      </p:pic>
      <p:sp>
        <p:nvSpPr>
          <p:cNvPr id="8" name="Tekstiruutu 7">
            <a:extLst>
              <a:ext uri="{FF2B5EF4-FFF2-40B4-BE49-F238E27FC236}">
                <a16:creationId xmlns:a16="http://schemas.microsoft.com/office/drawing/2014/main" id="{C0F0F44A-7228-4F25-8F55-7AF76E607043}"/>
              </a:ext>
            </a:extLst>
          </p:cNvPr>
          <p:cNvSpPr txBox="1"/>
          <p:nvPr/>
        </p:nvSpPr>
        <p:spPr>
          <a:xfrm>
            <a:off x="406013" y="6354114"/>
            <a:ext cx="1211678" cy="276999"/>
          </a:xfrm>
          <a:prstGeom prst="rect">
            <a:avLst/>
          </a:prstGeom>
          <a:noFill/>
        </p:spPr>
        <p:txBody>
          <a:bodyPr wrap="none" rtlCol="0">
            <a:spAutoFit/>
          </a:bodyPr>
          <a:lstStyle/>
          <a:p>
            <a:r>
              <a:rPr lang="fi-FI" sz="1200" dirty="0">
                <a:latin typeface="Arial Narrow" panose="020B0606020202030204" pitchFamily="34" charset="0"/>
              </a:rPr>
              <a:t>www.medium.com</a:t>
            </a:r>
            <a:endParaRPr lang="fi-FI" sz="1200" dirty="0"/>
          </a:p>
        </p:txBody>
      </p:sp>
    </p:spTree>
    <p:extLst>
      <p:ext uri="{BB962C8B-B14F-4D97-AF65-F5344CB8AC3E}">
        <p14:creationId xmlns:p14="http://schemas.microsoft.com/office/powerpoint/2010/main" val="3316768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The Art of Digital Marketing</a:t>
            </a:r>
            <a:endParaRPr lang="fi-FI" sz="3800" dirty="0"/>
          </a:p>
        </p:txBody>
      </p:sp>
      <p:sp>
        <p:nvSpPr>
          <p:cNvPr id="3" name="Content Placeholder 2"/>
          <p:cNvSpPr>
            <a:spLocks noGrp="1"/>
          </p:cNvSpPr>
          <p:nvPr>
            <p:ph idx="1"/>
          </p:nvPr>
        </p:nvSpPr>
        <p:spPr>
          <a:xfrm>
            <a:off x="406012" y="1815059"/>
            <a:ext cx="6360547" cy="4119016"/>
          </a:xfrm>
        </p:spPr>
        <p:txBody>
          <a:bodyPr>
            <a:normAutofit fontScale="85000" lnSpcReduction="20000"/>
          </a:bodyPr>
          <a:lstStyle/>
          <a:p>
            <a:pPr marL="457200" indent="-457200" algn="just">
              <a:buFont typeface="+mj-lt"/>
              <a:buAutoNum type="arabicPeriod"/>
            </a:pPr>
            <a:r>
              <a:rPr lang="en-US" sz="2200" dirty="0"/>
              <a:t>Digital channels are not broadcast channels in the traditional sense - they are interaction channels that facilitate a two-way conversation.</a:t>
            </a:r>
          </a:p>
          <a:p>
            <a:pPr marL="457200" indent="-457200" algn="just">
              <a:buFont typeface="+mj-lt"/>
              <a:buAutoNum type="arabicPeriod"/>
            </a:pPr>
            <a:r>
              <a:rPr lang="en-US" sz="2200" dirty="0"/>
              <a:t>Find out what your customers are doing online, your digital activities will become more effective.</a:t>
            </a:r>
          </a:p>
          <a:p>
            <a:pPr marL="457200" indent="-457200" algn="just">
              <a:buFont typeface="+mj-lt"/>
              <a:buAutoNum type="arabicPeriod"/>
            </a:pPr>
            <a:r>
              <a:rPr lang="en-US" sz="2200" dirty="0"/>
              <a:t>Integrate and repeat: Integrate your efforts across digital channels - each digital marketing channel is most effective when you apply an iterative process - more iterations, the more effective. </a:t>
            </a:r>
          </a:p>
          <a:p>
            <a:pPr marL="457200" indent="-457200" algn="just">
              <a:buFont typeface="+mj-lt"/>
              <a:buAutoNum type="arabicPeriod"/>
            </a:pPr>
            <a:r>
              <a:rPr lang="en-US" sz="2200" dirty="0"/>
              <a:t>Integrate digital and traditional marketing efforts - there are five senses - sight, sound, smell, taste and touch !</a:t>
            </a:r>
          </a:p>
          <a:p>
            <a:pPr marL="0" indent="0" algn="just">
              <a:buNone/>
            </a:pPr>
            <a:endParaRPr lang="en-US" sz="2200" dirty="0"/>
          </a:p>
          <a:p>
            <a:pPr marL="0" indent="0" algn="just">
              <a:buNone/>
            </a:pPr>
            <a:endParaRPr lang="en-US" sz="2200" dirty="0"/>
          </a:p>
          <a:p>
            <a:pPr marL="0" indent="0" algn="ctr">
              <a:buNone/>
            </a:pPr>
            <a:r>
              <a:rPr lang="en-US" sz="2200" dirty="0"/>
              <a:t>Modern consumers expect to be able to communicate with brands before, during and after a purchase. Active relationships with customers build, maintain and enhance your </a:t>
            </a:r>
            <a:r>
              <a:rPr lang="en-US" sz="2200" b="1" i="1" dirty="0"/>
              <a:t>brand</a:t>
            </a:r>
            <a:r>
              <a:rPr lang="en-US" sz="2200" dirty="0"/>
              <a:t>.</a:t>
            </a:r>
          </a:p>
        </p:txBody>
      </p:sp>
      <p:pic>
        <p:nvPicPr>
          <p:cNvPr id="13" name="Kuva 12" descr="Kuva, joka sisältää kohteen pöytä&#10;&#10;Kuvaus luotu automaattisesti">
            <a:extLst>
              <a:ext uri="{FF2B5EF4-FFF2-40B4-BE49-F238E27FC236}">
                <a16:creationId xmlns:a16="http://schemas.microsoft.com/office/drawing/2014/main" id="{F193CE67-2E8F-428B-977E-282B0960738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6042"/>
          <a:stretch/>
        </p:blipFill>
        <p:spPr>
          <a:xfrm rot="5400000">
            <a:off x="5784195" y="357256"/>
            <a:ext cx="738551" cy="1003029"/>
          </a:xfrm>
          <a:prstGeom prst="rect">
            <a:avLst/>
          </a:prstGeom>
        </p:spPr>
      </p:pic>
    </p:spTree>
    <p:extLst>
      <p:ext uri="{BB962C8B-B14F-4D97-AF65-F5344CB8AC3E}">
        <p14:creationId xmlns:p14="http://schemas.microsoft.com/office/powerpoint/2010/main" val="686053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uva 3" descr="Kuva, joka sisältää kohteen puu, ulko, taivas, vesi&#10;&#10;Kuvaus luotu automaattisesti">
            <a:extLst>
              <a:ext uri="{FF2B5EF4-FFF2-40B4-BE49-F238E27FC236}">
                <a16:creationId xmlns:a16="http://schemas.microsoft.com/office/drawing/2014/main" id="{7BC381F3-CEA4-4B2B-ABBA-9117D1190D02}"/>
              </a:ext>
            </a:extLst>
          </p:cNvPr>
          <p:cNvPicPr>
            <a:picLocks noChangeAspect="1"/>
          </p:cNvPicPr>
          <p:nvPr/>
        </p:nvPicPr>
        <p:blipFill>
          <a:blip r:embed="rId2" cstate="print">
            <a:alphaModFix amt="15000"/>
            <a:extLst>
              <a:ext uri="{28A0092B-C50C-407E-A947-70E740481C1C}">
                <a14:useLocalDpi xmlns:a14="http://schemas.microsoft.com/office/drawing/2010/main" val="0"/>
              </a:ext>
            </a:extLst>
          </a:blip>
          <a:stretch>
            <a:fillRect/>
          </a:stretch>
        </p:blipFill>
        <p:spPr>
          <a:xfrm>
            <a:off x="545305" y="1654903"/>
            <a:ext cx="6247309" cy="4164872"/>
          </a:xfrm>
          <a:prstGeom prst="rect">
            <a:avLst/>
          </a:prstGeom>
        </p:spPr>
      </p:pic>
      <p:sp>
        <p:nvSpPr>
          <p:cNvPr id="2" name="Title 1"/>
          <p:cNvSpPr>
            <a:spLocks noGrp="1"/>
          </p:cNvSpPr>
          <p:nvPr>
            <p:ph type="title"/>
          </p:nvPr>
        </p:nvSpPr>
        <p:spPr/>
        <p:txBody>
          <a:bodyPr>
            <a:normAutofit/>
          </a:bodyPr>
          <a:lstStyle/>
          <a:p>
            <a:r>
              <a:rPr lang="en-US" sz="4200" dirty="0"/>
              <a:t>Branding</a:t>
            </a:r>
            <a:endParaRPr lang="fi-FI" sz="4200" dirty="0"/>
          </a:p>
        </p:txBody>
      </p:sp>
      <p:sp>
        <p:nvSpPr>
          <p:cNvPr id="3" name="Content Placeholder 2"/>
          <p:cNvSpPr>
            <a:spLocks noGrp="1"/>
          </p:cNvSpPr>
          <p:nvPr>
            <p:ph idx="1"/>
          </p:nvPr>
        </p:nvSpPr>
        <p:spPr/>
        <p:txBody>
          <a:bodyPr>
            <a:normAutofit/>
          </a:bodyPr>
          <a:lstStyle/>
          <a:p>
            <a:pPr marL="0" indent="0" algn="ctr">
              <a:buNone/>
            </a:pPr>
            <a:endParaRPr lang="en-US" sz="2400" dirty="0">
              <a:effectLst>
                <a:outerShdw blurRad="38100" dist="38100" dir="2700000" algn="tl">
                  <a:srgbClr val="000000">
                    <a:alpha val="43137"/>
                  </a:srgbClr>
                </a:outerShdw>
              </a:effectLst>
            </a:endParaRPr>
          </a:p>
          <a:p>
            <a:pPr marL="0" indent="0" algn="ctr">
              <a:buNone/>
            </a:pPr>
            <a:r>
              <a:rPr lang="en-US" sz="2400" dirty="0">
                <a:effectLst>
                  <a:outerShdw blurRad="38100" dist="38100" dir="2700000" algn="tl">
                    <a:srgbClr val="000000">
                      <a:alpha val="43137"/>
                    </a:srgbClr>
                  </a:outerShdw>
                </a:effectLst>
              </a:rPr>
              <a:t>“The art of marketing is largely brand building. If not a brand, it will be viewed as a commodity.”</a:t>
            </a:r>
          </a:p>
          <a:p>
            <a:pPr marL="0" indent="0" algn="r">
              <a:buNone/>
            </a:pPr>
            <a:r>
              <a:rPr lang="en-US" sz="2200" dirty="0">
                <a:effectLst>
                  <a:outerShdw blurRad="38100" dist="38100" dir="2700000" algn="tl">
                    <a:srgbClr val="000000">
                      <a:alpha val="43137"/>
                    </a:srgbClr>
                  </a:outerShdw>
                </a:effectLst>
              </a:rPr>
              <a:t>Philip Kotler</a:t>
            </a:r>
          </a:p>
          <a:p>
            <a:pPr marL="457200" indent="-457200" algn="just">
              <a:buFont typeface="+mj-lt"/>
              <a:buAutoNum type="arabicPeriod"/>
            </a:pPr>
            <a:endParaRPr lang="en-US" sz="2200" dirty="0">
              <a:effectLst>
                <a:outerShdw blurRad="38100" dist="38100" dir="2700000" algn="tl">
                  <a:srgbClr val="000000">
                    <a:alpha val="43137"/>
                  </a:srgbClr>
                </a:outerShdw>
              </a:effectLst>
            </a:endParaRPr>
          </a:p>
          <a:p>
            <a:pPr marL="0" indent="0" algn="just">
              <a:buNone/>
            </a:pPr>
            <a:endParaRPr lang="en-US" sz="2200" dirty="0">
              <a:effectLst>
                <a:outerShdw blurRad="38100" dist="38100" dir="2700000" algn="tl">
                  <a:srgbClr val="000000">
                    <a:alpha val="43137"/>
                  </a:srgbClr>
                </a:outerShdw>
              </a:effectLst>
            </a:endParaRPr>
          </a:p>
          <a:p>
            <a:pPr marL="0" indent="0" algn="ctr">
              <a:buNone/>
            </a:pPr>
            <a:r>
              <a:rPr lang="en-US" sz="2400" dirty="0">
                <a:effectLst>
                  <a:outerShdw blurRad="38100" dist="38100" dir="2700000" algn="tl">
                    <a:srgbClr val="000000">
                      <a:alpha val="43137"/>
                    </a:srgbClr>
                  </a:outerShdw>
                </a:effectLst>
              </a:rPr>
              <a:t>“Products are made in factory, but brands are created in the mind.”</a:t>
            </a:r>
          </a:p>
          <a:p>
            <a:pPr marL="0" indent="0" algn="r">
              <a:buNone/>
            </a:pPr>
            <a:r>
              <a:rPr lang="en-US" sz="2200" dirty="0">
                <a:effectLst>
                  <a:outerShdw blurRad="38100" dist="38100" dir="2700000" algn="tl">
                    <a:srgbClr val="000000">
                      <a:alpha val="43137"/>
                    </a:srgbClr>
                  </a:outerShdw>
                </a:effectLst>
              </a:rPr>
              <a:t>Walter Landor</a:t>
            </a:r>
          </a:p>
        </p:txBody>
      </p:sp>
    </p:spTree>
    <p:extLst>
      <p:ext uri="{BB962C8B-B14F-4D97-AF65-F5344CB8AC3E}">
        <p14:creationId xmlns:p14="http://schemas.microsoft.com/office/powerpoint/2010/main" val="3279688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Branding</a:t>
            </a:r>
            <a:endParaRPr lang="fi-FI" sz="4200" dirty="0"/>
          </a:p>
        </p:txBody>
      </p:sp>
      <p:sp>
        <p:nvSpPr>
          <p:cNvPr id="3" name="Content Placeholder 2"/>
          <p:cNvSpPr>
            <a:spLocks noGrp="1"/>
          </p:cNvSpPr>
          <p:nvPr>
            <p:ph idx="1"/>
          </p:nvPr>
        </p:nvSpPr>
        <p:spPr/>
        <p:txBody>
          <a:bodyPr>
            <a:normAutofit/>
          </a:bodyPr>
          <a:lstStyle/>
          <a:p>
            <a:pPr marL="0" indent="0" algn="just">
              <a:buNone/>
            </a:pPr>
            <a:r>
              <a:rPr lang="en-US" sz="2200" dirty="0"/>
              <a:t>	A brand is not a logo. A brand is not a slogan. </a:t>
            </a:r>
          </a:p>
          <a:p>
            <a:pPr marL="0" indent="0" algn="just">
              <a:buNone/>
            </a:pPr>
            <a:r>
              <a:rPr lang="en-US" sz="2200" dirty="0"/>
              <a:t>	A brand is not a symbol or a shape.</a:t>
            </a:r>
          </a:p>
          <a:p>
            <a:pPr marL="0" indent="0" algn="just">
              <a:buNone/>
            </a:pPr>
            <a:r>
              <a:rPr lang="en-US" sz="2200" dirty="0"/>
              <a:t>	It’s not mission statements or mantras.</a:t>
            </a:r>
          </a:p>
          <a:p>
            <a:pPr algn="just"/>
            <a:endParaRPr lang="en-US" sz="2200" dirty="0"/>
          </a:p>
          <a:p>
            <a:pPr marL="0" indent="0" algn="ctr">
              <a:buNone/>
            </a:pPr>
            <a:r>
              <a:rPr lang="en-US" sz="2400" dirty="0">
                <a:effectLst>
                  <a:outerShdw blurRad="38100" dist="38100" dir="2700000" algn="tl">
                    <a:srgbClr val="000000">
                      <a:alpha val="43137"/>
                    </a:srgbClr>
                  </a:outerShdw>
                </a:effectLst>
              </a:rPr>
              <a:t>A brand is the total emotional experience a customer has with your company and its product or service.</a:t>
            </a:r>
          </a:p>
          <a:p>
            <a:pPr marL="0" indent="0" algn="just">
              <a:buNone/>
            </a:pPr>
            <a:endParaRPr lang="en-US" sz="2400" dirty="0"/>
          </a:p>
        </p:txBody>
      </p:sp>
      <p:pic>
        <p:nvPicPr>
          <p:cNvPr id="7" name="Kuva 6" descr="Kuva, joka sisältää kohteen ulko, taivas&#10;&#10;Kuvaus luotu automaattisesti">
            <a:extLst>
              <a:ext uri="{FF2B5EF4-FFF2-40B4-BE49-F238E27FC236}">
                <a16:creationId xmlns:a16="http://schemas.microsoft.com/office/drawing/2014/main" id="{58441D5A-8CF1-47D4-AF61-61F3CAE5E0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76963" y="4865120"/>
            <a:ext cx="2112378" cy="1583305"/>
          </a:xfrm>
          <a:prstGeom prst="rect">
            <a:avLst/>
          </a:prstGeom>
        </p:spPr>
      </p:pic>
      <p:pic>
        <p:nvPicPr>
          <p:cNvPr id="6" name="Kuva 5" descr="Kuva, joka sisältää kohteen ulko, taivas, vuori&#10;&#10;Kuvaus luotu automaattisesti">
            <a:extLst>
              <a:ext uri="{FF2B5EF4-FFF2-40B4-BE49-F238E27FC236}">
                <a16:creationId xmlns:a16="http://schemas.microsoft.com/office/drawing/2014/main" id="{629F3C36-42E8-4F24-AAFB-DEF62AC938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1555" y="4865119"/>
            <a:ext cx="2374730" cy="1583306"/>
          </a:xfrm>
          <a:prstGeom prst="rect">
            <a:avLst/>
          </a:prstGeom>
        </p:spPr>
      </p:pic>
    </p:spTree>
    <p:extLst>
      <p:ext uri="{BB962C8B-B14F-4D97-AF65-F5344CB8AC3E}">
        <p14:creationId xmlns:p14="http://schemas.microsoft.com/office/powerpoint/2010/main" val="389306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013" y="290111"/>
            <a:ext cx="6360547" cy="1325563"/>
          </a:xfrm>
        </p:spPr>
        <p:txBody>
          <a:bodyPr>
            <a:normAutofit/>
          </a:bodyPr>
          <a:lstStyle/>
          <a:p>
            <a:r>
              <a:rPr lang="en-US" sz="4200" dirty="0"/>
              <a:t>Your EPIC Brand</a:t>
            </a:r>
            <a:endParaRPr lang="fi-FI" sz="4200" dirty="0"/>
          </a:p>
        </p:txBody>
      </p:sp>
      <p:sp>
        <p:nvSpPr>
          <p:cNvPr id="3" name="Content Placeholder 2"/>
          <p:cNvSpPr>
            <a:spLocks noGrp="1"/>
          </p:cNvSpPr>
          <p:nvPr>
            <p:ph idx="1"/>
          </p:nvPr>
        </p:nvSpPr>
        <p:spPr>
          <a:xfrm>
            <a:off x="406013" y="1553769"/>
            <a:ext cx="6462621" cy="4351338"/>
          </a:xfrm>
        </p:spPr>
        <p:txBody>
          <a:bodyPr>
            <a:normAutofit/>
          </a:bodyPr>
          <a:lstStyle/>
          <a:p>
            <a:pPr algn="just"/>
            <a:r>
              <a:rPr lang="en-US" sz="2000" b="1" dirty="0"/>
              <a:t>Emotion</a:t>
            </a:r>
            <a:r>
              <a:rPr lang="en-US" sz="2000" dirty="0"/>
              <a:t> - the key part upon which everything else will be built on</a:t>
            </a:r>
          </a:p>
          <a:p>
            <a:pPr algn="just"/>
            <a:r>
              <a:rPr lang="en-US" sz="2000" b="1" dirty="0"/>
              <a:t>Perception</a:t>
            </a:r>
            <a:r>
              <a:rPr lang="en-US" sz="2000" dirty="0"/>
              <a:t> – with all senses: sight, sound, smell, taste and touch</a:t>
            </a:r>
          </a:p>
          <a:p>
            <a:pPr algn="just"/>
            <a:r>
              <a:rPr lang="en-US" sz="2000" b="1" dirty="0"/>
              <a:t>Innovation</a:t>
            </a:r>
            <a:r>
              <a:rPr lang="en-US" sz="2000" dirty="0"/>
              <a:t> - constant freshness needed to keep your brand ‘top of mind’</a:t>
            </a:r>
          </a:p>
          <a:p>
            <a:pPr algn="just"/>
            <a:r>
              <a:rPr lang="en-US" sz="2000" b="1" dirty="0"/>
              <a:t>Communication</a:t>
            </a:r>
            <a:r>
              <a:rPr lang="en-US" sz="2000" dirty="0"/>
              <a:t> – you can communicate emotional messages during the whole customer experience</a:t>
            </a:r>
          </a:p>
          <a:p>
            <a:pPr marL="0" indent="0" algn="just">
              <a:buNone/>
            </a:pPr>
            <a:endParaRPr lang="en-US" sz="2400" dirty="0"/>
          </a:p>
        </p:txBody>
      </p:sp>
      <p:pic>
        <p:nvPicPr>
          <p:cNvPr id="8" name="Kuva 7" descr="Kuva, joka sisältää kohteen henkilö, rakennus&#10;&#10;Kuvaus luotu automaattisesti">
            <a:extLst>
              <a:ext uri="{FF2B5EF4-FFF2-40B4-BE49-F238E27FC236}">
                <a16:creationId xmlns:a16="http://schemas.microsoft.com/office/drawing/2014/main" id="{3DFCF98B-A33F-46F1-BD32-CC35833744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4303047"/>
            <a:ext cx="3155650" cy="2106565"/>
          </a:xfrm>
          <a:prstGeom prst="rect">
            <a:avLst/>
          </a:prstGeom>
        </p:spPr>
      </p:pic>
    </p:spTree>
    <p:extLst>
      <p:ext uri="{BB962C8B-B14F-4D97-AF65-F5344CB8AC3E}">
        <p14:creationId xmlns:p14="http://schemas.microsoft.com/office/powerpoint/2010/main" val="2833401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The benefits of a brand</a:t>
            </a:r>
            <a:endParaRPr lang="fi-FI" sz="4200" dirty="0"/>
          </a:p>
        </p:txBody>
      </p:sp>
      <p:sp>
        <p:nvSpPr>
          <p:cNvPr id="3" name="Content Placeholder 2"/>
          <p:cNvSpPr>
            <a:spLocks noGrp="1"/>
          </p:cNvSpPr>
          <p:nvPr>
            <p:ph idx="1"/>
          </p:nvPr>
        </p:nvSpPr>
        <p:spPr>
          <a:xfrm>
            <a:off x="512338" y="1825625"/>
            <a:ext cx="6360547" cy="4351338"/>
          </a:xfrm>
        </p:spPr>
        <p:txBody>
          <a:bodyPr>
            <a:normAutofit/>
          </a:bodyPr>
          <a:lstStyle/>
          <a:p>
            <a:pPr marL="457200" indent="-457200" algn="just">
              <a:buFont typeface="+mj-lt"/>
              <a:buAutoNum type="arabicPeriod"/>
            </a:pPr>
            <a:r>
              <a:rPr lang="en-US" sz="2100" dirty="0"/>
              <a:t>A good brand will help you sell at a higher price</a:t>
            </a:r>
          </a:p>
          <a:p>
            <a:pPr marL="457200" indent="-457200" algn="just">
              <a:buFont typeface="+mj-lt"/>
              <a:buAutoNum type="arabicPeriod"/>
            </a:pPr>
            <a:r>
              <a:rPr lang="en-US" sz="2100" dirty="0"/>
              <a:t>A brand protects you against difficulties</a:t>
            </a:r>
          </a:p>
          <a:p>
            <a:pPr marL="457200" indent="-457200" algn="just">
              <a:buFont typeface="+mj-lt"/>
              <a:buAutoNum type="arabicPeriod"/>
            </a:pPr>
            <a:r>
              <a:rPr lang="en-US" sz="2100" dirty="0"/>
              <a:t>The brand saves costs</a:t>
            </a:r>
          </a:p>
          <a:p>
            <a:pPr marL="457200" indent="-457200" algn="just">
              <a:buFont typeface="+mj-lt"/>
              <a:buAutoNum type="arabicPeriod"/>
            </a:pPr>
            <a:r>
              <a:rPr lang="en-US" sz="2100" dirty="0"/>
              <a:t>The brand enables the recruitment of the best people</a:t>
            </a:r>
          </a:p>
          <a:p>
            <a:pPr marL="0" indent="0" algn="just">
              <a:buNone/>
            </a:pPr>
            <a:endParaRPr lang="en-US" sz="2400" dirty="0"/>
          </a:p>
        </p:txBody>
      </p:sp>
      <p:pic>
        <p:nvPicPr>
          <p:cNvPr id="7" name="Kuva 6" descr="Kuva, joka sisältää kohteen istuminen, musta, ylä, maa&#10;&#10;Kuvaus luotu automaattisesti">
            <a:extLst>
              <a:ext uri="{FF2B5EF4-FFF2-40B4-BE49-F238E27FC236}">
                <a16:creationId xmlns:a16="http://schemas.microsoft.com/office/drawing/2014/main" id="{A77A5E7A-86FC-4942-9BC2-5C1B60A7E5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6284" y="4379536"/>
            <a:ext cx="2276299" cy="1517533"/>
          </a:xfrm>
          <a:prstGeom prst="rect">
            <a:avLst/>
          </a:prstGeom>
        </p:spPr>
      </p:pic>
      <p:pic>
        <p:nvPicPr>
          <p:cNvPr id="10" name="Kuva 9" descr="Kuva, joka sisältää kohteen seinä, sisä, LEGO, lelu&#10;&#10;Kuvaus luotu automaattisesti">
            <a:extLst>
              <a:ext uri="{FF2B5EF4-FFF2-40B4-BE49-F238E27FC236}">
                <a16:creationId xmlns:a16="http://schemas.microsoft.com/office/drawing/2014/main" id="{19DF4CCF-9794-4EDA-B6FB-F915E35888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780" y="4381500"/>
            <a:ext cx="2273113" cy="1517533"/>
          </a:xfrm>
          <a:prstGeom prst="rect">
            <a:avLst/>
          </a:prstGeom>
        </p:spPr>
      </p:pic>
    </p:spTree>
    <p:extLst>
      <p:ext uri="{BB962C8B-B14F-4D97-AF65-F5344CB8AC3E}">
        <p14:creationId xmlns:p14="http://schemas.microsoft.com/office/powerpoint/2010/main" val="1303641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Set your business goals </a:t>
            </a:r>
            <a:br>
              <a:rPr lang="en-US" sz="4000" dirty="0"/>
            </a:br>
            <a:r>
              <a:rPr lang="en-US" sz="4000" dirty="0"/>
              <a:t>(SMART objectives)</a:t>
            </a:r>
            <a:endParaRPr lang="fi-FI" sz="4000" dirty="0"/>
          </a:p>
        </p:txBody>
      </p:sp>
      <p:sp>
        <p:nvSpPr>
          <p:cNvPr id="3" name="Content Placeholder 2"/>
          <p:cNvSpPr>
            <a:spLocks noGrp="1"/>
          </p:cNvSpPr>
          <p:nvPr>
            <p:ph idx="1"/>
          </p:nvPr>
        </p:nvSpPr>
        <p:spPr/>
        <p:txBody>
          <a:bodyPr>
            <a:normAutofit/>
          </a:bodyPr>
          <a:lstStyle/>
          <a:p>
            <a:pPr marL="0" indent="0" algn="just">
              <a:buNone/>
            </a:pPr>
            <a:r>
              <a:rPr lang="en-US" sz="2200" dirty="0"/>
              <a:t>Your business, marketing and sales need goals. S.M.A.R.T. method is a good way to define them.</a:t>
            </a:r>
          </a:p>
          <a:p>
            <a:pPr marL="457200" lvl="1" indent="0" algn="just">
              <a:buNone/>
            </a:pPr>
            <a:r>
              <a:rPr lang="en-US" sz="2200" dirty="0"/>
              <a:t>• Specific</a:t>
            </a:r>
          </a:p>
          <a:p>
            <a:pPr marL="457200" lvl="1" indent="0" algn="just">
              <a:buNone/>
            </a:pPr>
            <a:r>
              <a:rPr lang="en-US" sz="2200" dirty="0"/>
              <a:t>• Measurable</a:t>
            </a:r>
          </a:p>
          <a:p>
            <a:pPr marL="457200" lvl="1" indent="0" algn="just">
              <a:buNone/>
            </a:pPr>
            <a:r>
              <a:rPr lang="en-US" sz="2200" dirty="0"/>
              <a:t>• Achievable</a:t>
            </a:r>
          </a:p>
          <a:p>
            <a:pPr marL="457200" lvl="1" indent="0" algn="just">
              <a:buNone/>
            </a:pPr>
            <a:r>
              <a:rPr lang="en-US" sz="2200" dirty="0"/>
              <a:t>• Relevant</a:t>
            </a:r>
          </a:p>
          <a:p>
            <a:pPr marL="457200" lvl="1" indent="0" algn="just">
              <a:buNone/>
            </a:pPr>
            <a:r>
              <a:rPr lang="en-US" sz="2200" dirty="0"/>
              <a:t>• Timed</a:t>
            </a:r>
          </a:p>
        </p:txBody>
      </p:sp>
      <p:pic>
        <p:nvPicPr>
          <p:cNvPr id="5" name="Kuva 4" descr="Kuva, joka sisältää kohteen sisä, pöytä, istuminen, kannettava&#10;&#10;Kuvaus luotu automaattisesti">
            <a:extLst>
              <a:ext uri="{FF2B5EF4-FFF2-40B4-BE49-F238E27FC236}">
                <a16:creationId xmlns:a16="http://schemas.microsoft.com/office/drawing/2014/main" id="{D26B3B7A-26C6-4A25-B094-2F42DFD1FF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5346" y="3044198"/>
            <a:ext cx="1863810" cy="1242540"/>
          </a:xfrm>
          <a:prstGeom prst="rect">
            <a:avLst/>
          </a:prstGeom>
        </p:spPr>
      </p:pic>
      <p:pic>
        <p:nvPicPr>
          <p:cNvPr id="7" name="Kuva 6" descr="Kuva, joka sisältää kohteen tie, lattia, kenttä, maa&#10;&#10;Kuvaus luotu automaattisesti">
            <a:extLst>
              <a:ext uri="{FF2B5EF4-FFF2-40B4-BE49-F238E27FC236}">
                <a16:creationId xmlns:a16="http://schemas.microsoft.com/office/drawing/2014/main" id="{235E0C17-C9B3-4644-9A5F-C2311000E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2292" y="4593265"/>
            <a:ext cx="2626377" cy="1754420"/>
          </a:xfrm>
          <a:prstGeom prst="rect">
            <a:avLst/>
          </a:prstGeom>
        </p:spPr>
      </p:pic>
    </p:spTree>
    <p:extLst>
      <p:ext uri="{BB962C8B-B14F-4D97-AF65-F5344CB8AC3E}">
        <p14:creationId xmlns:p14="http://schemas.microsoft.com/office/powerpoint/2010/main" val="1247993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Conclusion</a:t>
            </a:r>
            <a:endParaRPr lang="fi-FI" sz="4200" dirty="0"/>
          </a:p>
        </p:txBody>
      </p:sp>
      <p:pic>
        <p:nvPicPr>
          <p:cNvPr id="6" name="Kuva 5">
            <a:extLst>
              <a:ext uri="{FF2B5EF4-FFF2-40B4-BE49-F238E27FC236}">
                <a16:creationId xmlns:a16="http://schemas.microsoft.com/office/drawing/2014/main" id="{298B8AD8-E3F6-4E3B-A75C-2B8444C675C8}"/>
              </a:ext>
            </a:extLst>
          </p:cNvPr>
          <p:cNvPicPr>
            <a:picLocks noChangeAspect="1"/>
          </p:cNvPicPr>
          <p:nvPr/>
        </p:nvPicPr>
        <p:blipFill>
          <a:blip r:embed="rId2"/>
          <a:stretch>
            <a:fillRect/>
          </a:stretch>
        </p:blipFill>
        <p:spPr>
          <a:xfrm>
            <a:off x="555474" y="2196325"/>
            <a:ext cx="6061623" cy="3458518"/>
          </a:xfrm>
          <a:prstGeom prst="rect">
            <a:avLst/>
          </a:prstGeom>
        </p:spPr>
      </p:pic>
      <p:sp>
        <p:nvSpPr>
          <p:cNvPr id="7" name="Tekstiruutu 6">
            <a:extLst>
              <a:ext uri="{FF2B5EF4-FFF2-40B4-BE49-F238E27FC236}">
                <a16:creationId xmlns:a16="http://schemas.microsoft.com/office/drawing/2014/main" id="{B850D47F-59D3-4B11-AD6E-5AB055911837}"/>
              </a:ext>
            </a:extLst>
          </p:cNvPr>
          <p:cNvSpPr txBox="1"/>
          <p:nvPr/>
        </p:nvSpPr>
        <p:spPr>
          <a:xfrm>
            <a:off x="555474" y="6082953"/>
            <a:ext cx="3394134" cy="584775"/>
          </a:xfrm>
          <a:prstGeom prst="rect">
            <a:avLst/>
          </a:prstGeom>
          <a:noFill/>
        </p:spPr>
        <p:txBody>
          <a:bodyPr wrap="none" rtlCol="0">
            <a:spAutoFit/>
          </a:bodyPr>
          <a:lstStyle/>
          <a:p>
            <a:r>
              <a:rPr lang="en-US" sz="1200" dirty="0">
                <a:latin typeface="Arial Narrow" panose="020B0606020202030204" pitchFamily="34" charset="0"/>
              </a:rPr>
              <a:t>(Chaffey, D. &amp; Ellis-Chadwick, F. 2016. Digital Marketing.)</a:t>
            </a:r>
            <a:endParaRPr lang="fi-FI" sz="1200" dirty="0">
              <a:latin typeface="Arial Narrow" panose="020B0606020202030204" pitchFamily="34" charset="0"/>
            </a:endParaRPr>
          </a:p>
          <a:p>
            <a:endParaRPr lang="fi-FI" sz="2000" dirty="0"/>
          </a:p>
        </p:txBody>
      </p:sp>
    </p:spTree>
    <p:extLst>
      <p:ext uri="{BB962C8B-B14F-4D97-AF65-F5344CB8AC3E}">
        <p14:creationId xmlns:p14="http://schemas.microsoft.com/office/powerpoint/2010/main" val="115437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a:t>References</a:t>
            </a:r>
            <a:endParaRPr lang="fi-FI" sz="4200" dirty="0"/>
          </a:p>
        </p:txBody>
      </p:sp>
      <p:sp>
        <p:nvSpPr>
          <p:cNvPr id="3" name="Content Placeholder 2"/>
          <p:cNvSpPr>
            <a:spLocks noGrp="1"/>
          </p:cNvSpPr>
          <p:nvPr>
            <p:ph idx="1"/>
          </p:nvPr>
        </p:nvSpPr>
        <p:spPr>
          <a:xfrm>
            <a:off x="735621" y="2389150"/>
            <a:ext cx="6360547" cy="4351338"/>
          </a:xfrm>
        </p:spPr>
        <p:txBody>
          <a:bodyPr>
            <a:normAutofit/>
          </a:bodyPr>
          <a:lstStyle/>
          <a:p>
            <a:pPr marL="0" indent="0" algn="just">
              <a:buNone/>
            </a:pPr>
            <a:endParaRPr lang="en-US" sz="2100" dirty="0"/>
          </a:p>
          <a:p>
            <a:pPr marL="0" indent="0" algn="just">
              <a:buNone/>
            </a:pPr>
            <a:endParaRPr lang="en-US" sz="2100" dirty="0"/>
          </a:p>
          <a:p>
            <a:pPr marL="0" indent="0" algn="just">
              <a:buNone/>
            </a:pPr>
            <a:r>
              <a:rPr lang="fi-FI" sz="1600" dirty="0"/>
              <a:t>Ahto, O., Kahri, A., Kahri, T., Mäkinen, M. 2016. Bulkista brändiksi.</a:t>
            </a:r>
            <a:endParaRPr lang="en-US" sz="1600" dirty="0"/>
          </a:p>
          <a:p>
            <a:pPr marL="0" indent="0" algn="just">
              <a:buNone/>
            </a:pPr>
            <a:r>
              <a:rPr lang="de-DE" sz="1600" dirty="0" err="1"/>
              <a:t>Chaffey</a:t>
            </a:r>
            <a:r>
              <a:rPr lang="de-DE" sz="1600" dirty="0"/>
              <a:t>, D. &amp; Ellis-Chadwick, F. 2016. Digital Marketing.</a:t>
            </a:r>
            <a:endParaRPr lang="en-US" sz="1600" dirty="0"/>
          </a:p>
          <a:p>
            <a:pPr marL="0" indent="0" algn="just">
              <a:buNone/>
            </a:pPr>
            <a:r>
              <a:rPr lang="en-US" sz="1600" dirty="0"/>
              <a:t>Dodson, I. 2016. Art of digital marketing.</a:t>
            </a:r>
          </a:p>
          <a:p>
            <a:pPr marL="0" indent="0" algn="just">
              <a:buNone/>
            </a:pPr>
            <a:r>
              <a:rPr lang="en-US" sz="1600" dirty="0"/>
              <a:t>Hammond, J. 2011. Branding your business.</a:t>
            </a:r>
          </a:p>
          <a:p>
            <a:pPr marL="0" indent="0" algn="just">
              <a:buNone/>
            </a:pPr>
            <a:r>
              <a:rPr lang="en-US" sz="1600" dirty="0"/>
              <a:t>Hatton, A. 2000. The Definitive Guide to Marketing Planning.</a:t>
            </a:r>
          </a:p>
          <a:p>
            <a:pPr marL="0" indent="0" algn="just">
              <a:buNone/>
            </a:pPr>
            <a:r>
              <a:rPr lang="en-US" sz="1600" dirty="0"/>
              <a:t>www.medium.com / integrated marketing</a:t>
            </a:r>
          </a:p>
          <a:p>
            <a:pPr marL="0" indent="0" algn="just">
              <a:buNone/>
            </a:pPr>
            <a:endParaRPr lang="en-US" sz="1600" dirty="0"/>
          </a:p>
          <a:p>
            <a:pPr marL="0" indent="0" algn="just">
              <a:buNone/>
            </a:pPr>
            <a:r>
              <a:rPr lang="en-US" sz="1600" dirty="0"/>
              <a:t>Pictures: unsplash.com</a:t>
            </a:r>
          </a:p>
          <a:p>
            <a:pPr marL="0" indent="0" algn="just">
              <a:buNone/>
            </a:pPr>
            <a:endParaRPr lang="en-US" sz="2400" dirty="0"/>
          </a:p>
        </p:txBody>
      </p:sp>
      <p:pic>
        <p:nvPicPr>
          <p:cNvPr id="5" name="Kuva 4" descr="Kuva, joka sisältää kohteen puu, ulko, taivas, vesi&#10;&#10;Kuvaus luotu automaattisesti">
            <a:extLst>
              <a:ext uri="{FF2B5EF4-FFF2-40B4-BE49-F238E27FC236}">
                <a16:creationId xmlns:a16="http://schemas.microsoft.com/office/drawing/2014/main" id="{E655482E-EFC5-460C-91A2-6EA7CE724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5281" y="766761"/>
            <a:ext cx="2264570" cy="1509713"/>
          </a:xfrm>
          <a:prstGeom prst="rect">
            <a:avLst/>
          </a:prstGeom>
        </p:spPr>
      </p:pic>
    </p:spTree>
    <p:extLst>
      <p:ext uri="{BB962C8B-B14F-4D97-AF65-F5344CB8AC3E}">
        <p14:creationId xmlns:p14="http://schemas.microsoft.com/office/powerpoint/2010/main" val="3159522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200" dirty="0" err="1"/>
              <a:t>Table</a:t>
            </a:r>
            <a:r>
              <a:rPr lang="fi-FI" sz="4200" dirty="0"/>
              <a:t> of </a:t>
            </a:r>
            <a:r>
              <a:rPr lang="fi-FI" sz="4200" dirty="0" err="1"/>
              <a:t>contents</a:t>
            </a:r>
            <a:endParaRPr lang="fi-FI" sz="4200" dirty="0"/>
          </a:p>
        </p:txBody>
      </p:sp>
      <p:sp>
        <p:nvSpPr>
          <p:cNvPr id="3" name="Content Placeholder 2"/>
          <p:cNvSpPr>
            <a:spLocks noGrp="1"/>
          </p:cNvSpPr>
          <p:nvPr>
            <p:ph idx="1"/>
          </p:nvPr>
        </p:nvSpPr>
        <p:spPr>
          <a:xfrm>
            <a:off x="540765" y="1576124"/>
            <a:ext cx="6225795" cy="4291275"/>
          </a:xfrm>
        </p:spPr>
        <p:txBody>
          <a:bodyPr>
            <a:noAutofit/>
          </a:bodyPr>
          <a:lstStyle/>
          <a:p>
            <a:pPr marL="457200" indent="-457200">
              <a:buFont typeface="+mj-lt"/>
              <a:buAutoNum type="arabicPeriod"/>
            </a:pPr>
            <a:r>
              <a:rPr lang="fi-FI" sz="2000" dirty="0"/>
              <a:t>Defining Marketing</a:t>
            </a:r>
          </a:p>
          <a:p>
            <a:pPr marL="457200" indent="-457200">
              <a:buFont typeface="+mj-lt"/>
              <a:buAutoNum type="arabicPeriod"/>
            </a:pPr>
            <a:r>
              <a:rPr lang="en-US" sz="2000" dirty="0"/>
              <a:t>Defining Sales</a:t>
            </a:r>
          </a:p>
          <a:p>
            <a:pPr marL="457200" indent="-457200">
              <a:buFont typeface="+mj-lt"/>
              <a:buAutoNum type="arabicPeriod"/>
            </a:pPr>
            <a:r>
              <a:rPr lang="fi-FI" sz="2000" dirty="0" err="1"/>
              <a:t>The</a:t>
            </a:r>
            <a:r>
              <a:rPr lang="fi-FI" sz="2000" dirty="0"/>
              <a:t> mission and vision</a:t>
            </a:r>
          </a:p>
          <a:p>
            <a:pPr marL="457200" indent="-457200">
              <a:buFont typeface="+mj-lt"/>
              <a:buAutoNum type="arabicPeriod"/>
            </a:pPr>
            <a:r>
              <a:rPr lang="fi-FI" sz="2000" dirty="0" err="1"/>
              <a:t>Customer</a:t>
            </a:r>
            <a:r>
              <a:rPr lang="fi-FI" sz="2000" dirty="0"/>
              <a:t> </a:t>
            </a:r>
            <a:r>
              <a:rPr lang="fi-FI" sz="2000" dirty="0" err="1"/>
              <a:t>orientated</a:t>
            </a:r>
            <a:r>
              <a:rPr lang="fi-FI" sz="2000" dirty="0"/>
              <a:t> </a:t>
            </a:r>
            <a:r>
              <a:rPr lang="fi-FI" sz="2000" dirty="0" err="1"/>
              <a:t>marketing</a:t>
            </a:r>
            <a:endParaRPr lang="fi-FI" sz="2000" dirty="0"/>
          </a:p>
          <a:p>
            <a:pPr marL="457200" indent="-457200">
              <a:buFont typeface="+mj-lt"/>
              <a:buAutoNum type="arabicPeriod"/>
            </a:pPr>
            <a:r>
              <a:rPr lang="en-US" sz="2000" dirty="0"/>
              <a:t>How do you differ from your competitors?</a:t>
            </a:r>
          </a:p>
          <a:p>
            <a:pPr marL="457200" indent="-457200">
              <a:buFont typeface="+mj-lt"/>
              <a:buAutoNum type="arabicPeriod"/>
            </a:pPr>
            <a:r>
              <a:rPr lang="fi-FI" sz="2000" dirty="0" err="1"/>
              <a:t>Integrated</a:t>
            </a:r>
            <a:r>
              <a:rPr lang="fi-FI" sz="2000" dirty="0"/>
              <a:t> Marketing </a:t>
            </a:r>
            <a:r>
              <a:rPr lang="fi-FI" sz="2000" dirty="0" err="1"/>
              <a:t>Communication</a:t>
            </a:r>
            <a:r>
              <a:rPr lang="fi-FI" sz="2000" dirty="0"/>
              <a:t> (</a:t>
            </a:r>
            <a:r>
              <a:rPr lang="fi-FI" sz="2000" dirty="0" err="1"/>
              <a:t>Channels</a:t>
            </a:r>
            <a:r>
              <a:rPr lang="fi-FI" sz="2000" dirty="0"/>
              <a:t>)</a:t>
            </a:r>
          </a:p>
          <a:p>
            <a:pPr marL="457200" indent="-457200">
              <a:buFont typeface="+mj-lt"/>
              <a:buAutoNum type="arabicPeriod"/>
            </a:pPr>
            <a:r>
              <a:rPr lang="en-US" sz="2000" dirty="0"/>
              <a:t>The Art of Digital Marketing</a:t>
            </a:r>
          </a:p>
          <a:p>
            <a:pPr marL="457200" indent="-457200">
              <a:buFont typeface="+mj-lt"/>
              <a:buAutoNum type="arabicPeriod"/>
            </a:pPr>
            <a:r>
              <a:rPr lang="en-US" sz="2000" dirty="0"/>
              <a:t>Your brand</a:t>
            </a:r>
          </a:p>
          <a:p>
            <a:pPr marL="457200" indent="-457200">
              <a:buFont typeface="+mj-lt"/>
              <a:buAutoNum type="arabicPeriod"/>
            </a:pPr>
            <a:r>
              <a:rPr lang="en-US" sz="2000" dirty="0"/>
              <a:t>Set your business goals (SMART objectives)</a:t>
            </a:r>
          </a:p>
          <a:p>
            <a:r>
              <a:rPr lang="en-US" sz="2000" dirty="0"/>
              <a:t>Conclusion</a:t>
            </a:r>
          </a:p>
        </p:txBody>
      </p:sp>
    </p:spTree>
    <p:extLst>
      <p:ext uri="{BB962C8B-B14F-4D97-AF65-F5344CB8AC3E}">
        <p14:creationId xmlns:p14="http://schemas.microsoft.com/office/powerpoint/2010/main" val="3983151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200" dirty="0"/>
              <a:t>Defining Marketing</a:t>
            </a:r>
          </a:p>
        </p:txBody>
      </p:sp>
      <p:sp>
        <p:nvSpPr>
          <p:cNvPr id="3" name="Content Placeholder 2"/>
          <p:cNvSpPr>
            <a:spLocks noGrp="1"/>
          </p:cNvSpPr>
          <p:nvPr>
            <p:ph idx="1"/>
          </p:nvPr>
        </p:nvSpPr>
        <p:spPr/>
        <p:txBody>
          <a:bodyPr>
            <a:normAutofit/>
          </a:bodyPr>
          <a:lstStyle/>
          <a:p>
            <a:pPr marL="0" indent="0" algn="ctr">
              <a:buNone/>
            </a:pPr>
            <a:r>
              <a:rPr lang="en-US" sz="2000" i="1" dirty="0"/>
              <a:t>“Marketing is the activity, set of institutions, and processes for creating, communicating, delivering, and exchanging offerings that have value for customers, clients, partners, and society at large.”</a:t>
            </a:r>
          </a:p>
          <a:p>
            <a:pPr marL="0" indent="0">
              <a:buNone/>
            </a:pPr>
            <a:endParaRPr lang="en-US" sz="2100" i="1" dirty="0"/>
          </a:p>
          <a:p>
            <a:pPr marL="0" indent="0" algn="ctr">
              <a:buNone/>
            </a:pPr>
            <a:r>
              <a:rPr lang="en-US" sz="1800" dirty="0"/>
              <a:t>(American Marketing Association AMA, Approved July 2013)</a:t>
            </a:r>
          </a:p>
        </p:txBody>
      </p:sp>
      <p:pic>
        <p:nvPicPr>
          <p:cNvPr id="5" name="Kuva 4">
            <a:extLst>
              <a:ext uri="{FF2B5EF4-FFF2-40B4-BE49-F238E27FC236}">
                <a16:creationId xmlns:a16="http://schemas.microsoft.com/office/drawing/2014/main" id="{5818FFB9-1D30-4E9F-BC41-90A93BB94D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505" y="4755421"/>
            <a:ext cx="2485500" cy="1592264"/>
          </a:xfrm>
          <a:prstGeom prst="rect">
            <a:avLst/>
          </a:prstGeom>
        </p:spPr>
      </p:pic>
      <p:pic>
        <p:nvPicPr>
          <p:cNvPr id="8" name="Kuva 7" descr="Kuva, joka sisältää kohteen henkilö, sisä, pöytä&#10;&#10;Kuvaus luotu automaattisesti">
            <a:extLst>
              <a:ext uri="{FF2B5EF4-FFF2-40B4-BE49-F238E27FC236}">
                <a16:creationId xmlns:a16="http://schemas.microsoft.com/office/drawing/2014/main" id="{B432C054-2A29-4A21-A510-7524E9B97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4318" y="4755421"/>
            <a:ext cx="2388396" cy="1592264"/>
          </a:xfrm>
          <a:prstGeom prst="rect">
            <a:avLst/>
          </a:prstGeom>
        </p:spPr>
      </p:pic>
    </p:spTree>
    <p:extLst>
      <p:ext uri="{BB962C8B-B14F-4D97-AF65-F5344CB8AC3E}">
        <p14:creationId xmlns:p14="http://schemas.microsoft.com/office/powerpoint/2010/main" val="381627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200" dirty="0"/>
              <a:t>Defining Marketing</a:t>
            </a:r>
          </a:p>
        </p:txBody>
      </p:sp>
      <p:sp>
        <p:nvSpPr>
          <p:cNvPr id="3" name="Content Placeholder 2"/>
          <p:cNvSpPr>
            <a:spLocks noGrp="1"/>
          </p:cNvSpPr>
          <p:nvPr>
            <p:ph idx="1"/>
          </p:nvPr>
        </p:nvSpPr>
        <p:spPr/>
        <p:txBody>
          <a:bodyPr>
            <a:normAutofit/>
          </a:bodyPr>
          <a:lstStyle/>
          <a:p>
            <a:pPr algn="just"/>
            <a:r>
              <a:rPr lang="en-US" sz="2000" dirty="0"/>
              <a:t>Marketing is a long-term approach of management that generates value and benefits for the customers while providing the company with </a:t>
            </a:r>
            <a:r>
              <a:rPr lang="en-US" sz="2000" b="1" dirty="0"/>
              <a:t>a competitive advantage</a:t>
            </a:r>
            <a:r>
              <a:rPr lang="en-US" sz="2000" dirty="0"/>
              <a:t> in the marketplace.</a:t>
            </a:r>
          </a:p>
          <a:p>
            <a:pPr algn="just"/>
            <a:r>
              <a:rPr lang="en-US" sz="2000" i="1" dirty="0"/>
              <a:t>The competitive advantage </a:t>
            </a:r>
            <a:r>
              <a:rPr lang="en-US" sz="2000" dirty="0"/>
              <a:t>is reached when the product (or service) gives extra value or superiority for the customer, compared to competing products. This competitive advantage is the basis for customer’s choice.</a:t>
            </a:r>
          </a:p>
        </p:txBody>
      </p:sp>
      <p:pic>
        <p:nvPicPr>
          <p:cNvPr id="6" name="Kuva 5" descr="Kuva, joka sisältää kohteen henkilö, raidallinen, seinä, pitäminen&#10;&#10;Kuvaus luotu automaattisesti">
            <a:extLst>
              <a:ext uri="{FF2B5EF4-FFF2-40B4-BE49-F238E27FC236}">
                <a16:creationId xmlns:a16="http://schemas.microsoft.com/office/drawing/2014/main" id="{2197E3E1-357C-4A66-978C-FBA2D11000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4104" r="21297"/>
          <a:stretch/>
        </p:blipFill>
        <p:spPr>
          <a:xfrm>
            <a:off x="3749896" y="4657060"/>
            <a:ext cx="2379637" cy="1519903"/>
          </a:xfrm>
          <a:prstGeom prst="rect">
            <a:avLst/>
          </a:prstGeom>
        </p:spPr>
      </p:pic>
      <p:pic>
        <p:nvPicPr>
          <p:cNvPr id="8" name="Kuva 7">
            <a:extLst>
              <a:ext uri="{FF2B5EF4-FFF2-40B4-BE49-F238E27FC236}">
                <a16:creationId xmlns:a16="http://schemas.microsoft.com/office/drawing/2014/main" id="{ACC7B6F1-6A94-4DF2-9F66-F27C795073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4181" y="4657060"/>
            <a:ext cx="2280084" cy="1519903"/>
          </a:xfrm>
          <a:prstGeom prst="rect">
            <a:avLst/>
          </a:prstGeom>
        </p:spPr>
      </p:pic>
    </p:spTree>
    <p:extLst>
      <p:ext uri="{BB962C8B-B14F-4D97-AF65-F5344CB8AC3E}">
        <p14:creationId xmlns:p14="http://schemas.microsoft.com/office/powerpoint/2010/main" val="4143650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200" dirty="0"/>
              <a:t>Defining </a:t>
            </a:r>
            <a:r>
              <a:rPr lang="en-US" sz="4200" dirty="0"/>
              <a:t>Sales </a:t>
            </a:r>
            <a:endParaRPr lang="fi-FI" sz="4200" dirty="0"/>
          </a:p>
        </p:txBody>
      </p:sp>
      <p:sp>
        <p:nvSpPr>
          <p:cNvPr id="3" name="Content Placeholder 2"/>
          <p:cNvSpPr>
            <a:spLocks noGrp="1"/>
          </p:cNvSpPr>
          <p:nvPr>
            <p:ph idx="1"/>
          </p:nvPr>
        </p:nvSpPr>
        <p:spPr>
          <a:xfrm>
            <a:off x="406013" y="1530350"/>
            <a:ext cx="6360547" cy="4351338"/>
          </a:xfrm>
        </p:spPr>
        <p:txBody>
          <a:bodyPr>
            <a:normAutofit/>
          </a:bodyPr>
          <a:lstStyle/>
          <a:p>
            <a:pPr algn="just"/>
            <a:r>
              <a:rPr lang="en-US" sz="2000" dirty="0"/>
              <a:t>Sales refers to the short-term action to sell your product or service. </a:t>
            </a:r>
          </a:p>
          <a:p>
            <a:pPr algn="just"/>
            <a:r>
              <a:rPr lang="en-US" sz="2000" dirty="0"/>
              <a:t>Sales techniques and strategies are focused on the individual buyer and are based on what needs to be done to 'close the deal’ (or click on the buy button when it comes to online selling).</a:t>
            </a:r>
          </a:p>
          <a:p>
            <a:pPr algn="just"/>
            <a:r>
              <a:rPr lang="en-US" sz="2000" dirty="0"/>
              <a:t>However, </a:t>
            </a:r>
            <a:r>
              <a:rPr lang="en-US" sz="2000" b="1" dirty="0"/>
              <a:t>marketing and sales </a:t>
            </a:r>
            <a:r>
              <a:rPr lang="en-US" sz="2000" dirty="0"/>
              <a:t>need to be closely related. For example, sales strategies need to be in line with the marketing messages in order to be effective and maximize the chances of successful sales.</a:t>
            </a:r>
          </a:p>
        </p:txBody>
      </p:sp>
      <p:pic>
        <p:nvPicPr>
          <p:cNvPr id="5" name="Kuva 4" descr="Kuva, joka sisältää kohteen rakennus, ulko, merkki&#10;&#10;Kuvaus luotu automaattisesti">
            <a:extLst>
              <a:ext uri="{FF2B5EF4-FFF2-40B4-BE49-F238E27FC236}">
                <a16:creationId xmlns:a16="http://schemas.microsoft.com/office/drawing/2014/main" id="{99B0746F-BDBF-47AE-BD21-1F5F7429D4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672" r="13843" b="12051"/>
          <a:stretch/>
        </p:blipFill>
        <p:spPr>
          <a:xfrm>
            <a:off x="3791682" y="4371975"/>
            <a:ext cx="2799618" cy="2264579"/>
          </a:xfrm>
          <a:prstGeom prst="rect">
            <a:avLst/>
          </a:prstGeom>
        </p:spPr>
      </p:pic>
    </p:spTree>
    <p:extLst>
      <p:ext uri="{BB962C8B-B14F-4D97-AF65-F5344CB8AC3E}">
        <p14:creationId xmlns:p14="http://schemas.microsoft.com/office/powerpoint/2010/main" val="1596485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dirty="0"/>
              <a:t>The mission and vision</a:t>
            </a:r>
          </a:p>
        </p:txBody>
      </p:sp>
      <p:sp>
        <p:nvSpPr>
          <p:cNvPr id="3" name="Content Placeholder 2"/>
          <p:cNvSpPr>
            <a:spLocks noGrp="1"/>
          </p:cNvSpPr>
          <p:nvPr>
            <p:ph idx="1"/>
          </p:nvPr>
        </p:nvSpPr>
        <p:spPr>
          <a:xfrm>
            <a:off x="406012" y="1825625"/>
            <a:ext cx="6515783" cy="4351338"/>
          </a:xfrm>
        </p:spPr>
        <p:txBody>
          <a:bodyPr>
            <a:normAutofit fontScale="92500"/>
          </a:bodyPr>
          <a:lstStyle/>
          <a:p>
            <a:pPr marL="0" indent="0" algn="just">
              <a:buNone/>
            </a:pPr>
            <a:r>
              <a:rPr lang="en-US" sz="2000" dirty="0"/>
              <a:t>A useful </a:t>
            </a:r>
            <a:r>
              <a:rPr lang="en-US" sz="2000" b="1" dirty="0"/>
              <a:t>mission</a:t>
            </a:r>
            <a:r>
              <a:rPr lang="en-US" sz="2000" dirty="0"/>
              <a:t> statement should:</a:t>
            </a:r>
          </a:p>
          <a:p>
            <a:pPr algn="just"/>
            <a:r>
              <a:rPr lang="en-US" sz="2000" dirty="0"/>
              <a:t>identify customers benefit</a:t>
            </a:r>
          </a:p>
          <a:p>
            <a:pPr algn="just"/>
            <a:r>
              <a:rPr lang="en-US" sz="2000" dirty="0"/>
              <a:t>describe how it is supposed to make customers feel</a:t>
            </a:r>
          </a:p>
          <a:p>
            <a:pPr algn="just"/>
            <a:r>
              <a:rPr lang="en-US" sz="2000" dirty="0"/>
              <a:t>answer the question of what business are you in</a:t>
            </a:r>
          </a:p>
          <a:p>
            <a:pPr algn="just"/>
            <a:endParaRPr lang="en-US" sz="2000" dirty="0"/>
          </a:p>
          <a:p>
            <a:pPr marL="0" indent="0" algn="just">
              <a:buNone/>
            </a:pPr>
            <a:r>
              <a:rPr lang="en-US" sz="2000" dirty="0"/>
              <a:t>The </a:t>
            </a:r>
            <a:r>
              <a:rPr lang="en-US" sz="2000" b="1" dirty="0"/>
              <a:t>vision</a:t>
            </a:r>
            <a:r>
              <a:rPr lang="en-US" sz="2000" dirty="0"/>
              <a:t> is a long-term goal. It provides the long-distance focus for a strategy and can be the goal others aspire to achieve. The vision may not be quantified, but it will highlight the sentiments of excellence.</a:t>
            </a:r>
          </a:p>
          <a:p>
            <a:pPr marL="0" indent="0" algn="just">
              <a:buNone/>
            </a:pPr>
            <a:endParaRPr lang="en-US" sz="2000" dirty="0"/>
          </a:p>
          <a:p>
            <a:pPr marL="0" indent="0" algn="ctr">
              <a:buNone/>
            </a:pPr>
            <a:r>
              <a:rPr lang="en-US" sz="1900" dirty="0"/>
              <a:t>“Want to be number one in leading-edge virtual reality technology for the consumer market.”</a:t>
            </a:r>
          </a:p>
          <a:p>
            <a:pPr marL="0" indent="0" algn="ctr">
              <a:buNone/>
            </a:pPr>
            <a:r>
              <a:rPr lang="en-US" sz="1900" dirty="0"/>
              <a:t>“Want to create the most environmentally friendly technological solution…”</a:t>
            </a:r>
          </a:p>
        </p:txBody>
      </p:sp>
      <p:pic>
        <p:nvPicPr>
          <p:cNvPr id="7" name="Kuva 6" descr="Kuva, joka sisältää kohteen objekti, kompassi&#10;&#10;Kuvaus luotu automaattisesti">
            <a:extLst>
              <a:ext uri="{FF2B5EF4-FFF2-40B4-BE49-F238E27FC236}">
                <a16:creationId xmlns:a16="http://schemas.microsoft.com/office/drawing/2014/main" id="{628F6EA3-7C40-45D4-A7D2-212A54A175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865" y="843265"/>
            <a:ext cx="1674694" cy="1115347"/>
          </a:xfrm>
          <a:prstGeom prst="rect">
            <a:avLst/>
          </a:prstGeom>
        </p:spPr>
      </p:pic>
    </p:spTree>
    <p:extLst>
      <p:ext uri="{BB962C8B-B14F-4D97-AF65-F5344CB8AC3E}">
        <p14:creationId xmlns:p14="http://schemas.microsoft.com/office/powerpoint/2010/main" val="488938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sz="4000" dirty="0"/>
              <a:t>Customer </a:t>
            </a:r>
            <a:r>
              <a:rPr lang="fi-FI" sz="4000" dirty="0" err="1"/>
              <a:t>orientated</a:t>
            </a:r>
            <a:r>
              <a:rPr lang="fi-FI" sz="4000" dirty="0"/>
              <a:t> </a:t>
            </a:r>
            <a:r>
              <a:rPr lang="fi-FI" sz="4000" dirty="0" err="1"/>
              <a:t>marketing</a:t>
            </a:r>
            <a:r>
              <a:rPr lang="fi-FI" sz="4000" dirty="0"/>
              <a:t> </a:t>
            </a:r>
          </a:p>
        </p:txBody>
      </p:sp>
      <p:sp>
        <p:nvSpPr>
          <p:cNvPr id="3" name="Content Placeholder 2"/>
          <p:cNvSpPr>
            <a:spLocks noGrp="1"/>
          </p:cNvSpPr>
          <p:nvPr>
            <p:ph idx="1"/>
          </p:nvPr>
        </p:nvSpPr>
        <p:spPr>
          <a:xfrm>
            <a:off x="406013" y="1825625"/>
            <a:ext cx="5909062" cy="4351338"/>
          </a:xfrm>
        </p:spPr>
        <p:txBody>
          <a:bodyPr>
            <a:normAutofit/>
          </a:bodyPr>
          <a:lstStyle/>
          <a:p>
            <a:pPr marL="0" indent="0" algn="ctr">
              <a:buNone/>
            </a:pPr>
            <a:r>
              <a:rPr lang="en-US" sz="2100" b="1" dirty="0"/>
              <a:t>Identify customer benefits!</a:t>
            </a:r>
          </a:p>
          <a:p>
            <a:pPr marL="0" indent="0" algn="ctr">
              <a:buNone/>
            </a:pPr>
            <a:endParaRPr lang="en-US" sz="2000" dirty="0"/>
          </a:p>
          <a:p>
            <a:pPr algn="just"/>
            <a:r>
              <a:rPr lang="en-US" sz="2000" dirty="0"/>
              <a:t>Customers buy solutions to their problems. Customers have needs and they require a product or service which will satisfy those needs. You will successfully fill those needs.</a:t>
            </a:r>
          </a:p>
          <a:p>
            <a:pPr algn="just"/>
            <a:endParaRPr lang="en-US" sz="2000" dirty="0"/>
          </a:p>
          <a:p>
            <a:pPr marL="0" indent="0" algn="ctr">
              <a:buNone/>
            </a:pPr>
            <a:r>
              <a:rPr lang="en-US" sz="2000" dirty="0"/>
              <a:t>Who are you customers, your buyer personas?</a:t>
            </a:r>
          </a:p>
          <a:p>
            <a:pPr marL="0" indent="0" algn="ctr">
              <a:buNone/>
            </a:pPr>
            <a:r>
              <a:rPr lang="en-US" sz="2000" dirty="0"/>
              <a:t>What motivates their behavior?</a:t>
            </a:r>
          </a:p>
          <a:p>
            <a:pPr marL="1371600" lvl="3" indent="0" algn="just">
              <a:buNone/>
            </a:pPr>
            <a:endParaRPr lang="en-US" sz="2000" dirty="0"/>
          </a:p>
          <a:p>
            <a:pPr algn="just"/>
            <a:r>
              <a:rPr lang="en-US" sz="2000" dirty="0"/>
              <a:t>It is essential to </a:t>
            </a:r>
            <a:r>
              <a:rPr lang="en-US" sz="2000" i="1" dirty="0"/>
              <a:t>focus</a:t>
            </a:r>
            <a:r>
              <a:rPr lang="en-US" sz="2000" dirty="0"/>
              <a:t> on those potential customers for whom the company can offer </a:t>
            </a:r>
            <a:r>
              <a:rPr lang="en-US" sz="2000" i="1" dirty="0"/>
              <a:t>distinctive value </a:t>
            </a:r>
            <a:r>
              <a:rPr lang="en-US" sz="2000" dirty="0"/>
              <a:t>and therefore gain </a:t>
            </a:r>
            <a:r>
              <a:rPr lang="en-US" sz="2000" b="1" dirty="0"/>
              <a:t>a competitive advantage. </a:t>
            </a:r>
          </a:p>
          <a:p>
            <a:pPr algn="just"/>
            <a:endParaRPr lang="en-US" sz="2000" dirty="0"/>
          </a:p>
        </p:txBody>
      </p:sp>
    </p:spTree>
    <p:extLst>
      <p:ext uri="{BB962C8B-B14F-4D97-AF65-F5344CB8AC3E}">
        <p14:creationId xmlns:p14="http://schemas.microsoft.com/office/powerpoint/2010/main" val="332508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Planning for the 7P (marketing mix) </a:t>
            </a:r>
            <a:br>
              <a:rPr lang="en-US" sz="4000" dirty="0"/>
            </a:br>
            <a:r>
              <a:rPr lang="en-US" sz="3300" dirty="0"/>
              <a:t>- how do you differ from your competitors?</a:t>
            </a:r>
            <a:endParaRPr lang="fi-FI" sz="3300" dirty="0"/>
          </a:p>
        </p:txBody>
      </p:sp>
      <p:sp>
        <p:nvSpPr>
          <p:cNvPr id="3" name="Content Placeholder 2"/>
          <p:cNvSpPr>
            <a:spLocks noGrp="1"/>
          </p:cNvSpPr>
          <p:nvPr>
            <p:ph idx="1"/>
          </p:nvPr>
        </p:nvSpPr>
        <p:spPr>
          <a:xfrm>
            <a:off x="758437" y="1786087"/>
            <a:ext cx="5489963" cy="3927475"/>
          </a:xfrm>
        </p:spPr>
        <p:txBody>
          <a:bodyPr>
            <a:normAutofit lnSpcReduction="10000"/>
          </a:bodyPr>
          <a:lstStyle/>
          <a:p>
            <a:pPr marL="0" indent="0" algn="just">
              <a:buNone/>
            </a:pPr>
            <a:r>
              <a:rPr lang="en-US" sz="2100" dirty="0"/>
              <a:t>If you’re not the first in the market with a great innovation, will you be better on:</a:t>
            </a:r>
          </a:p>
          <a:p>
            <a:pPr marL="0" indent="0" algn="just">
              <a:buNone/>
            </a:pPr>
            <a:endParaRPr lang="en-US" sz="2100" dirty="0"/>
          </a:p>
          <a:p>
            <a:pPr algn="just"/>
            <a:r>
              <a:rPr lang="en-US" sz="2100" dirty="0"/>
              <a:t>Product / service ?</a:t>
            </a:r>
          </a:p>
          <a:p>
            <a:pPr algn="just"/>
            <a:r>
              <a:rPr lang="en-US" sz="2100" dirty="0"/>
              <a:t>Price ?</a:t>
            </a:r>
          </a:p>
          <a:p>
            <a:pPr algn="just"/>
            <a:r>
              <a:rPr lang="en-US" sz="2100" dirty="0"/>
              <a:t>Promotion ?</a:t>
            </a:r>
          </a:p>
          <a:p>
            <a:pPr algn="just"/>
            <a:r>
              <a:rPr lang="en-US" sz="2100" dirty="0"/>
              <a:t>Place ?</a:t>
            </a:r>
          </a:p>
          <a:p>
            <a:pPr algn="just"/>
            <a:r>
              <a:rPr lang="en-US" sz="2100" dirty="0"/>
              <a:t>People ?</a:t>
            </a:r>
          </a:p>
          <a:p>
            <a:pPr algn="just"/>
            <a:r>
              <a:rPr lang="en-US" sz="2100" dirty="0"/>
              <a:t>Physical evidence ?</a:t>
            </a:r>
          </a:p>
          <a:p>
            <a:pPr algn="just"/>
            <a:r>
              <a:rPr lang="en-US" sz="2100" dirty="0"/>
              <a:t>Processes ?</a:t>
            </a:r>
          </a:p>
        </p:txBody>
      </p:sp>
      <p:pic>
        <p:nvPicPr>
          <p:cNvPr id="7" name="Kuva 6" descr="Kuva, joka sisältää kohteen sisä&#10;&#10;Kuvaus luotu automaattisesti">
            <a:extLst>
              <a:ext uri="{FF2B5EF4-FFF2-40B4-BE49-F238E27FC236}">
                <a16:creationId xmlns:a16="http://schemas.microsoft.com/office/drawing/2014/main" id="{2C13AECD-36C3-460B-AD5D-BD87392AE0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200"/>
          <a:stretch/>
        </p:blipFill>
        <p:spPr>
          <a:xfrm>
            <a:off x="4893171" y="2789937"/>
            <a:ext cx="1650494" cy="1099229"/>
          </a:xfrm>
          <a:prstGeom prst="rect">
            <a:avLst/>
          </a:prstGeom>
        </p:spPr>
      </p:pic>
      <p:pic>
        <p:nvPicPr>
          <p:cNvPr id="9" name="Kuva 8" descr="Kuva, joka sisältää kohteen kevyt, ulko, liikenne, puu&#10;&#10;Kuvaus luotu automaattisesti">
            <a:extLst>
              <a:ext uri="{FF2B5EF4-FFF2-40B4-BE49-F238E27FC236}">
                <a16:creationId xmlns:a16="http://schemas.microsoft.com/office/drawing/2014/main" id="{28311F99-9DF3-4782-87F2-1FF7D3720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3171" y="4001294"/>
            <a:ext cx="1650494" cy="1099229"/>
          </a:xfrm>
          <a:prstGeom prst="rect">
            <a:avLst/>
          </a:prstGeom>
        </p:spPr>
      </p:pic>
      <p:pic>
        <p:nvPicPr>
          <p:cNvPr id="11" name="Kuva 10" descr="Kuva, joka sisältää kohteen vihreä&#10;&#10;Kuvaus luotu automaattisesti">
            <a:extLst>
              <a:ext uri="{FF2B5EF4-FFF2-40B4-BE49-F238E27FC236}">
                <a16:creationId xmlns:a16="http://schemas.microsoft.com/office/drawing/2014/main" id="{1F2CE726-5A18-4301-B3AD-8A7E50418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80344" y="5231707"/>
            <a:ext cx="1663321" cy="1001320"/>
          </a:xfrm>
          <a:prstGeom prst="rect">
            <a:avLst/>
          </a:prstGeom>
        </p:spPr>
      </p:pic>
    </p:spTree>
    <p:extLst>
      <p:ext uri="{BB962C8B-B14F-4D97-AF65-F5344CB8AC3E}">
        <p14:creationId xmlns:p14="http://schemas.microsoft.com/office/powerpoint/2010/main" val="318508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Everything that can be digitized, will be digitized </a:t>
            </a:r>
            <a:endParaRPr lang="fi-FI" sz="4000" dirty="0"/>
          </a:p>
        </p:txBody>
      </p:sp>
      <p:sp>
        <p:nvSpPr>
          <p:cNvPr id="3" name="Content Placeholder 2"/>
          <p:cNvSpPr>
            <a:spLocks noGrp="1"/>
          </p:cNvSpPr>
          <p:nvPr>
            <p:ph idx="1"/>
          </p:nvPr>
        </p:nvSpPr>
        <p:spPr>
          <a:xfrm>
            <a:off x="406013" y="2177322"/>
            <a:ext cx="6360547" cy="4351338"/>
          </a:xfrm>
        </p:spPr>
        <p:txBody>
          <a:bodyPr>
            <a:normAutofit/>
          </a:bodyPr>
          <a:lstStyle/>
          <a:p>
            <a:pPr algn="just"/>
            <a:endParaRPr lang="en-US" sz="2200" dirty="0"/>
          </a:p>
          <a:p>
            <a:pPr algn="just"/>
            <a:endParaRPr lang="en-US" sz="2200" dirty="0"/>
          </a:p>
          <a:p>
            <a:pPr algn="just"/>
            <a:r>
              <a:rPr lang="en-US" sz="1900" dirty="0"/>
              <a:t>The digital technologies have transformed marketing. </a:t>
            </a:r>
            <a:r>
              <a:rPr lang="en-US" sz="1900" b="1" dirty="0"/>
              <a:t>For consumers</a:t>
            </a:r>
            <a:r>
              <a:rPr lang="en-US" sz="1900" dirty="0"/>
              <a:t>, they give much wider choice of products, services and prices from different suppliers and a faster way to easily browse, compare, select and purchase goods.</a:t>
            </a:r>
          </a:p>
          <a:p>
            <a:pPr algn="just"/>
            <a:r>
              <a:rPr lang="en-US" sz="1900" b="1" dirty="0"/>
              <a:t>For companies</a:t>
            </a:r>
            <a:r>
              <a:rPr lang="en-US" sz="1900" dirty="0"/>
              <a:t>, digital media and new technology platforms give the opportunity to expand into new markets, offer new services, apply new online communications techniques and compete on </a:t>
            </a:r>
            <a:r>
              <a:rPr lang="en-US" sz="1900" i="1" dirty="0"/>
              <a:t>a more equal footing </a:t>
            </a:r>
            <a:r>
              <a:rPr lang="en-US" sz="1900" dirty="0"/>
              <a:t>with larger businesses.</a:t>
            </a:r>
          </a:p>
          <a:p>
            <a:pPr algn="just"/>
            <a:r>
              <a:rPr lang="en-US" sz="1900" dirty="0"/>
              <a:t>Many consumers regularly use social networks as part of their daily lives. Companies which first discovered </a:t>
            </a:r>
            <a:r>
              <a:rPr lang="en-US" sz="1900" i="1" dirty="0"/>
              <a:t>these opportunities </a:t>
            </a:r>
            <a:r>
              <a:rPr lang="en-US" sz="1900" dirty="0"/>
              <a:t>have taken advantage to </a:t>
            </a:r>
            <a:r>
              <a:rPr lang="en-US" sz="1900" i="1" dirty="0"/>
              <a:t>interact</a:t>
            </a:r>
            <a:r>
              <a:rPr lang="en-US" sz="1900" dirty="0"/>
              <a:t> with customers and managed to develop a worldwide </a:t>
            </a:r>
            <a:r>
              <a:rPr lang="en-US" sz="1900" b="1" dirty="0"/>
              <a:t>brand</a:t>
            </a:r>
            <a:r>
              <a:rPr lang="en-US" sz="1900" dirty="0"/>
              <a:t>.</a:t>
            </a:r>
          </a:p>
        </p:txBody>
      </p:sp>
      <p:pic>
        <p:nvPicPr>
          <p:cNvPr id="5" name="Kuva 4">
            <a:extLst>
              <a:ext uri="{FF2B5EF4-FFF2-40B4-BE49-F238E27FC236}">
                <a16:creationId xmlns:a16="http://schemas.microsoft.com/office/drawing/2014/main" id="{8271D2BD-29A7-4FFC-8EF2-0C421FA58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8802" y="1200829"/>
            <a:ext cx="2299270" cy="1532846"/>
          </a:xfrm>
          <a:prstGeom prst="rect">
            <a:avLst/>
          </a:prstGeom>
        </p:spPr>
      </p:pic>
    </p:spTree>
    <p:extLst>
      <p:ext uri="{BB962C8B-B14F-4D97-AF65-F5344CB8AC3E}">
        <p14:creationId xmlns:p14="http://schemas.microsoft.com/office/powerpoint/2010/main" val="15269155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F5F026-E01D-46DF-961B-0B38CA324EE3}" vid="{2E82AF92-004D-4BF3-BA25-264F9CA0D2AE}"/>
    </a:ext>
  </a:extLst>
</a:theme>
</file>

<file path=docProps/app.xml><?xml version="1.0" encoding="utf-8"?>
<Properties xmlns="http://schemas.openxmlformats.org/officeDocument/2006/extended-properties" xmlns:vt="http://schemas.openxmlformats.org/officeDocument/2006/docPropsVTypes">
  <Template/>
  <TotalTime>1172</TotalTime>
  <Words>1133</Words>
  <Application>Microsoft Office PowerPoint</Application>
  <PresentationFormat>On-screen Show (4:3)</PresentationFormat>
  <Paragraphs>120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Narrow</vt:lpstr>
      <vt:lpstr>Calibri</vt:lpstr>
      <vt:lpstr>Office Theme</vt:lpstr>
      <vt:lpstr>Introduction to  sales and marketing</vt:lpstr>
      <vt:lpstr>Table of contents</vt:lpstr>
      <vt:lpstr>Defining Marketing</vt:lpstr>
      <vt:lpstr>Defining Marketing</vt:lpstr>
      <vt:lpstr>Defining Sales </vt:lpstr>
      <vt:lpstr>The mission and vision</vt:lpstr>
      <vt:lpstr>Customer orientated marketing </vt:lpstr>
      <vt:lpstr>Planning for the 7P (marketing mix)  - how do you differ from your competitors?</vt:lpstr>
      <vt:lpstr>Everything that can be digitized, will be digitized </vt:lpstr>
      <vt:lpstr>The basis of Marketing communications (channels)</vt:lpstr>
      <vt:lpstr>Integrated Marketing Communication (channels)</vt:lpstr>
      <vt:lpstr>The Art of Digital Marketing</vt:lpstr>
      <vt:lpstr>Branding</vt:lpstr>
      <vt:lpstr>Branding</vt:lpstr>
      <vt:lpstr>Your EPIC Brand</vt:lpstr>
      <vt:lpstr>The benefits of a brand</vt:lpstr>
      <vt:lpstr>Set your business goals  (SMART objectives)</vt:lpstr>
      <vt:lpstr>Conclusion</vt:lpstr>
      <vt:lpstr>References</vt:lpstr>
    </vt:vector>
  </TitlesOfParts>
  <Company>Tartu Ülikool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Mikko Nenonen</dc:creator>
  <cp:lastModifiedBy>Kärt Leppik</cp:lastModifiedBy>
  <cp:revision>135</cp:revision>
  <dcterms:created xsi:type="dcterms:W3CDTF">2018-03-23T07:47:32Z</dcterms:created>
  <dcterms:modified xsi:type="dcterms:W3CDTF">2020-09-15T07:30:29Z</dcterms:modified>
</cp:coreProperties>
</file>